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8" r:id="rId10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0">
          <p15:clr>
            <a:srgbClr val="FF0000"/>
          </p15:clr>
        </p15:guide>
        <p15:guide id="2" pos="4422">
          <p15:clr>
            <a:srgbClr val="A4A3A4"/>
          </p15:clr>
        </p15:guide>
        <p15:guide id="3" pos="4014">
          <p15:clr>
            <a:srgbClr val="FF9900"/>
          </p15:clr>
        </p15:guide>
        <p15:guide id="4" orient="horz" pos="1620">
          <p15:clr>
            <a:srgbClr val="A4A3A4"/>
          </p15:clr>
        </p15:guide>
        <p15:guide id="5" orient="horz" pos="1937">
          <p15:clr>
            <a:srgbClr val="A4A3A4"/>
          </p15:clr>
        </p15:guide>
        <p15:guide id="6" pos="2976">
          <p15:clr>
            <a:srgbClr val="A4A3A4"/>
          </p15:clr>
        </p15:guide>
        <p15:guide id="7" pos="170">
          <p15:clr>
            <a:srgbClr val="FF99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윤새별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-416" y="280"/>
      </p:cViewPr>
      <p:guideLst>
        <p:guide orient="horz" pos="1620"/>
        <p:guide orient="horz" pos="1937"/>
        <p:guide pos="2880"/>
        <p:guide pos="4422"/>
        <p:guide pos="4014"/>
        <p:guide pos="2976"/>
        <p:guide pos="1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06.467" idx="1">
    <p:pos x="6000" y="0"/>
    <p:text>용세 시작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2T15:54:58.715" idx="2">
    <p:pos x="1399" y="777"/>
    <p:text>찜목록 페이지 뒤로 옮기고 
애니메이션 효과인듯 전화번호 보여주는것만 나오게 수정했어요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23.595" idx="3">
    <p:pos x="6000" y="0"/>
    <p:text>승빈 시작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2T15:59:18.162" idx="4">
    <p:pos x="1379" y="763"/>
    <p:text>추가했습니다~</p:text>
  </p:cm>
  <p:cm authorId="0" dt="2019-01-12T15:59:01.424" idx="5">
    <p:pos x="6000" y="0"/>
    <p:text>상현 시작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7:50.226" idx="6">
    <p:pos x="6000" y="0"/>
    <p:text>태영 시작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1-11T02:58:03.429" idx="7">
    <p:pos x="6000" y="0"/>
    <p:text>새별 시작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7152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d3a377136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d3a377136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4d3a377136_9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4d3a377136_9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4d3a377136_9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4d3a377136_9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4d3a377136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4d3a377136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d3a377136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d3a377136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3a377136_2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3a377136_26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d3a377136_2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d3a377136_2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태영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3a3771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3a3771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d50d50b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d50d50b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3a3771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3a3771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d3a3771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d3a3771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3a37713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3a37713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d3a37713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d3a37713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d37c420c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d37c420c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3a3771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3a3771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d3a377136_1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d3a377136_1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d3a37713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d3a37713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3a37713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3a37713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d3a37713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d3a37713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d3a37713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d3a37713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d3a377136_2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d3a377136_2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d3a377136_1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d3a377136_1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d3a377136_1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d3a377136_1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d3a377136_1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d3a377136_1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3a3771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3a3771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d3a3771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d3a3771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d3a377136_1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d3a377136_1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d50d50bd9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d50d50bd9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d3a377136_1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d3a377136_1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d3a377136_1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d3a377136_1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d50d50bd9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d50d50bd9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d50d50bd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d50d50bd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4d50d50bd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4d50d50bd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d50d50bd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4d50d50bd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d50d50bd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d50d50bd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37c420c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d37c420c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d3a37713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d3a37713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및 기능을 설명할 김용세 입니다. 순서는 사이트맵 사용자 페이지 관리자 페이지 순으로 설명드리겠습니다.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d3a37713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d3a37713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페이지 입니다. 사이트맵은 총 3가지로 메인페이지 회원서비스 업체서비스 이루어져있으며 메인페이지부터 설명드리겠습니다.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d3a377136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4d3a377136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메인페이지 입니다. 왼쪽편이 웹사이트로 봤을때 이미지이며, 오른쪽은 모바일로 봤을때 이미지 입니다. 이제 상단 중단 하단순으로 설명드리겠습니다.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d3a377136_1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d3a377136_1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상단 부분입니다. 메인로고 클릭 시 메인페이지로 이동하며,  메인메뉴바는 각 메뉴 클릭 시 해당 페이지로 이동합니다. 마지막으로 공간검색은 검색 시 공간 리스트로 이동하게 됩니다.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d50d50b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d50d50b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회원별 상단 메뉴 변화에 대해 설명 드리겠습니다. 로그인 하기 전 상태는 1번과 같고, 일반 회원 로그인 상태는 문의게시판이 추가되며 회원이름 / 로그아웃 / 마이페이지로 구성되어있습니다. 마지막으로 업체 회원 로그인은 문의게시판이 없어지고 내 공간등록으로 바뀌고 옆에는 회원과 동일합니다.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d3a377136_7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d3a377136_7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d3a377136_1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d3a377136_1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d3a377136_9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d3a377136_9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d3a377136_9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d3a377136_9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d3a377136_2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4d3a377136_21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d50d50bd9_2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d50d50bd9_2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d3a377136_9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d3a377136_9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4d3a377136_9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4d3a377136_9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4d3a377136_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4d3a377136_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d3a37713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d3a37713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4d3a377136_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4d3a377136_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4d3a377136_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4d3a377136_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4d3a377136_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4d3a377136_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4d3a377136_9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4d3a377136_9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4d50d50bd9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4d50d50bd9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4d50d50bd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4d50d50bd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50d50bd9_2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d50d50bd9_2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d50d50bd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d50d50bd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d50d50bd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d50d50bd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4d3a377136_9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4d3a377136_9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4d50d50bd9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4d50d50bd9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4d3a377136_9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4d3a377136_9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수정해야합니당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4d50d50bd9_2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4d50d50bd9_2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d50d50bd9_2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4d50d50bd9_2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d50d50bd9_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d50d50bd9_6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4d3a377136_9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4d3a377136_9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4d50d50bd9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4d50d50bd9_6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50d50bd9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50d50bd9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d3a377136_9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4d3a377136_9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d3a377136_8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4d3a377136_8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4d50d50bd9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4d50d50bd9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4d3a377136_1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4d3a377136_1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4d50d50bd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4d50d50bd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4d3a377136_1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4d3a377136_1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4d3a377136_9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4d3a377136_9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4d3a377136_9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4d3a377136_9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4d3a377136_9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4d3a377136_9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약관 동의를 해야 회원가입 페이지로 넘어갈 수 있다.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d3a377136_9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4d3a377136_9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업체 회원가입에서 아이디와 사업자번호의 중복확인은 필수이고, 앞에서 보신 일반 회원과는 입력 항목이 다소 차이가 있습니다. 업체 회원가입은 ‘회원가입’버튼이 아닌 ‘가입신청’ 버튼이</a:t>
            </a:r>
            <a:br>
              <a:rPr lang="ko"/>
            </a:br>
            <a:r>
              <a:rPr lang="ko"/>
              <a:t>있는데 클릭하게 되면 ‘가입 신청 완료 페이지’로 이동하게 됩니다. 여기서는 제출 서류 목록과 MRSPACE 주소, FAX번호가 출력되고, 제출해야 할 서류를 모두 제출하면 관리자가 가입 승인 처리 후 업체 회원의 로그인이 가능합니다.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d50d50bd9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d50d50bd9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4d50d50bd9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4d50d50bd9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4d3a377136_9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4d3a377136_9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4d3a377136_9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4d3a377136_9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4d3a377136_9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4d3a377136_9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4d50d50bd9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4d50d50bd9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d50d50bd9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d50d50bd9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4d3a377136_9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4d3a377136_9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4d50d50bd9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4d50d50bd9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4d3a377136_9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4d3a377136_9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4d3a377136_9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4d3a377136_9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37c420ce_0_3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37c420ce_0_3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태영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4d3a37713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4d3a37713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4d50d50bd9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4d50d50bd9_1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4d3a37713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4d3a37713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4d3a377136_9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4d3a377136_9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4d3a377136_9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4d3a377136_9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4d3a377136_2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4d3a377136_2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4d3a377136_9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4d3a377136_9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4d3a377136_9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4d3a377136_9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d3a377136_2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4d3a377136_2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4d3a377136_9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4d3a377136_9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ellinstar/MRSPACE_DOC.git" TargetMode="External"/><Relationship Id="rId4" Type="http://schemas.openxmlformats.org/officeDocument/2006/relationships/hyperlink" Target="https://github.com/ellinstar/MRSPACE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1.png"/><Relationship Id="rId4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omaps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hyperlink" Target="https://m.blog.naver.com/jiyi94/221219291702" TargetMode="External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4.xml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.png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1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113.png"/><Relationship Id="rId4" Type="http://schemas.openxmlformats.org/officeDocument/2006/relationships/image" Target="../media/image1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.png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5" Type="http://schemas.openxmlformats.org/officeDocument/2006/relationships/image" Target="../media/image1.png"/><Relationship Id="rId4" Type="http://schemas.openxmlformats.org/officeDocument/2006/relationships/image" Target="../media/image1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2903500"/>
            <a:ext cx="8520600" cy="12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rgbClr val="3A3A3C"/>
                </a:solidFill>
              </a:rPr>
              <a:t>공간(공유오피스) 예약 사이트</a:t>
            </a:r>
            <a:endParaRPr sz="1800" b="1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200" dirty="0" smtClean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 smtClean="0">
                <a:solidFill>
                  <a:srgbClr val="3A3A3C"/>
                </a:solidFill>
              </a:rPr>
              <a:t>미래능력개발원 </a:t>
            </a:r>
            <a:r>
              <a:rPr lang="ko" sz="1200" dirty="0">
                <a:solidFill>
                  <a:srgbClr val="3A3A3C"/>
                </a:solidFill>
              </a:rPr>
              <a:t>융합소프트웨어개발자 1회차 웹사이트 팀 프로젝트</a:t>
            </a:r>
            <a:endParaRPr sz="1200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3A3A3C"/>
                </a:solidFill>
              </a:rPr>
              <a:t>팀장 </a:t>
            </a:r>
            <a:r>
              <a:rPr lang="ko" sz="1200" b="1" dirty="0">
                <a:solidFill>
                  <a:srgbClr val="3A3A3C"/>
                </a:solidFill>
              </a:rPr>
              <a:t>윤새별</a:t>
            </a:r>
            <a:r>
              <a:rPr lang="ko" sz="1200" dirty="0">
                <a:solidFill>
                  <a:srgbClr val="3A3A3C"/>
                </a:solidFill>
              </a:rPr>
              <a:t> 팀원 </a:t>
            </a:r>
            <a:r>
              <a:rPr lang="ko" sz="1200" b="1" dirty="0">
                <a:solidFill>
                  <a:srgbClr val="3A3A3C"/>
                </a:solidFill>
              </a:rPr>
              <a:t>김용세 이상현 노승빈 안태영</a:t>
            </a:r>
            <a:endParaRPr sz="1200" b="1" dirty="0">
              <a:solidFill>
                <a:srgbClr val="3A3A3C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solidFill>
                  <a:srgbClr val="3A3A3C"/>
                </a:solidFill>
              </a:rPr>
              <a:t>발표일 2019.1.14.</a:t>
            </a:r>
            <a:endParaRPr sz="1200" dirty="0">
              <a:solidFill>
                <a:srgbClr val="3A3A3C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9817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40597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42435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888" y="1464655"/>
            <a:ext cx="4694225" cy="11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807024" y="4307773"/>
            <a:ext cx="8166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b="1" dirty="0" smtClean="0"/>
              <a:t>소스</a:t>
            </a:r>
            <a:r>
              <a:rPr lang="en-US" altLang="ko-KR" b="1" dirty="0" smtClean="0"/>
              <a:t>:</a:t>
            </a:r>
            <a:r>
              <a:rPr lang="en-US" altLang="ko-KR" b="1" dirty="0" smtClean="0">
                <a:hlinkClick r:id="rId4"/>
              </a:rPr>
              <a:t> https</a:t>
            </a:r>
            <a:r>
              <a:rPr lang="en-US" altLang="ko-KR" b="1" dirty="0">
                <a:hlinkClick r:id="rId4"/>
              </a:rPr>
              <a:t>://</a:t>
            </a:r>
            <a:r>
              <a:rPr lang="en-US" altLang="ko-KR" b="1" dirty="0" smtClean="0">
                <a:hlinkClick r:id="rId4"/>
              </a:rPr>
              <a:t>github.com/ellinstar/MRSPACE.git</a:t>
            </a:r>
            <a:r>
              <a:rPr lang="en-US" altLang="ko-KR" dirty="0"/>
              <a:t> </a:t>
            </a:r>
            <a:r>
              <a:rPr lang="en-US" altLang="ko-KR" b="1" dirty="0" smtClean="0">
                <a:hlinkClick r:id="rId5"/>
              </a:rPr>
              <a:t>https</a:t>
            </a:r>
            <a:r>
              <a:rPr lang="en-US" altLang="ko-KR" b="1" dirty="0">
                <a:hlinkClick r:id="rId5"/>
              </a:rPr>
              <a:t>://</a:t>
            </a:r>
            <a:r>
              <a:rPr lang="en-US" altLang="ko-KR" b="1" dirty="0" smtClean="0">
                <a:hlinkClick r:id="rId5"/>
              </a:rPr>
              <a:t>github.com/ellinstar/MRSPACE_DOC.git</a:t>
            </a:r>
            <a:endParaRPr lang="en-US" altLang="ko-KR" b="1" dirty="0" smtClean="0"/>
          </a:p>
          <a:p>
            <a:pPr fontAlgn="base"/>
            <a:r>
              <a:rPr lang="ko-KR" altLang="en-US" b="1" dirty="0" smtClean="0"/>
              <a:t>시연영상</a:t>
            </a:r>
            <a:r>
              <a:rPr lang="en-US" altLang="ko-KR" b="1" dirty="0" smtClean="0"/>
              <a:t>:  </a:t>
            </a:r>
            <a:r>
              <a:rPr lang="en-US" altLang="ko-KR" b="1" dirty="0"/>
              <a:t>https://</a:t>
            </a:r>
            <a:r>
              <a:rPr lang="en-US" altLang="ko-KR" b="1" dirty="0" smtClean="0"/>
              <a:t>youtu.be/aiBhu_knLFA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ko" sz="1400" b="1" dirty="0">
                <a:solidFill>
                  <a:schemeClr val="dk1"/>
                </a:solidFill>
              </a:rPr>
              <a:t>공간 목록과 상세 페이지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로그인 여부와 상관 없이 </a:t>
            </a:r>
            <a:r>
              <a:rPr lang="ko" sz="1300" u="sng" dirty="0">
                <a:solidFill>
                  <a:schemeClr val="dk1"/>
                </a:solidFill>
              </a:rPr>
              <a:t>모두 접근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업체회원이 등록한 공간의 정보가 보여진다.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ko" sz="1300" dirty="0">
                <a:solidFill>
                  <a:schemeClr val="dk1"/>
                </a:solidFill>
                <a:highlight>
                  <a:schemeClr val="accent6"/>
                </a:highlight>
              </a:rPr>
              <a:t>예약하기와 찜하기는 로그인 회원만</a:t>
            </a:r>
            <a:r>
              <a:rPr lang="ko" sz="1300" dirty="0">
                <a:solidFill>
                  <a:schemeClr val="dk1"/>
                </a:solidFill>
              </a:rPr>
              <a:t> 가능하며, 미로그인시 로그인페이지로 이동한다.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6"/>
            </a:pPr>
            <a:r>
              <a:rPr lang="ko" sz="1400" b="1" dirty="0">
                <a:solidFill>
                  <a:schemeClr val="dk1"/>
                </a:solidFill>
              </a:rPr>
              <a:t>공지사항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관리자만 등록/수정/삭제 할 수 있으며, 사용자는 </a:t>
            </a:r>
            <a:r>
              <a:rPr lang="ko" sz="1300" u="sng" dirty="0">
                <a:solidFill>
                  <a:schemeClr val="dk1"/>
                </a:solidFill>
              </a:rPr>
              <a:t>가입여부와 상관 없이 읽기가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7"/>
            </a:pPr>
            <a:r>
              <a:rPr lang="ko" sz="1400" b="1" dirty="0">
                <a:solidFill>
                  <a:schemeClr val="dk1"/>
                </a:solidFill>
              </a:rPr>
              <a:t>문의 게시판    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</a:rPr>
              <a:t>로그인한 회원만 접근</a:t>
            </a:r>
            <a:r>
              <a:rPr lang="ko" sz="1300" dirty="0">
                <a:solidFill>
                  <a:schemeClr val="dk1"/>
                </a:solidFill>
              </a:rPr>
              <a:t>이 가능하며 메인 상단메뉴에서 접근할 수 있다. 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작성한 회원만 비밀번호 확인을 통해 수정/삭제가 가능하며 </a:t>
            </a:r>
            <a:r>
              <a:rPr lang="ko" sz="1300" u="sng" dirty="0">
                <a:solidFill>
                  <a:schemeClr val="dk1"/>
                </a:solidFill>
              </a:rPr>
              <a:t>읽기는 모든 회원</a:t>
            </a:r>
            <a:r>
              <a:rPr lang="ko" sz="1300" dirty="0">
                <a:solidFill>
                  <a:schemeClr val="dk1"/>
                </a:solidFill>
              </a:rPr>
              <a:t>이 읽을 수 있다.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</a:rPr>
              <a:t>답변은 관리자</a:t>
            </a:r>
            <a:r>
              <a:rPr lang="ko" sz="1300" dirty="0">
                <a:solidFill>
                  <a:schemeClr val="dk1"/>
                </a:solidFill>
              </a:rPr>
              <a:t>만 등록/수정이 가능하다.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> </a:t>
            </a:r>
            <a:endParaRPr sz="105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5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50" b="1" dirty="0">
              <a:solidFill>
                <a:schemeClr val="dk1"/>
              </a:solidFill>
            </a:endParaRPr>
          </a:p>
        </p:txBody>
      </p:sp>
      <p:grpSp>
        <p:nvGrpSpPr>
          <p:cNvPr id="185" name="Google Shape;185;p2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86" name="Google Shape;186;p2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" name="Google Shape;18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(검색/메뉴)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Google Shape;162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75" y="3625050"/>
            <a:ext cx="7985350" cy="12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1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(회원관리)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30" name="Google Shape;1630;p11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11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632" name="Google Shape;163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13" y="1258400"/>
            <a:ext cx="8364274" cy="237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3" name="Google Shape;1633;p11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34" name="Google Shape;1634;p11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35" name="Google Shape;1635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6" name="Google Shape;1636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800" y="1185825"/>
            <a:ext cx="4297375" cy="345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7" name="Google Shape;1637;p112"/>
          <p:cNvCxnSpPr/>
          <p:nvPr/>
        </p:nvCxnSpPr>
        <p:spPr>
          <a:xfrm rot="10800000" flipH="1">
            <a:off x="1677700" y="1258400"/>
            <a:ext cx="2825700" cy="772500"/>
          </a:xfrm>
          <a:prstGeom prst="bentConnector3">
            <a:avLst>
              <a:gd name="adj1" fmla="val 197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1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(통계)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43" name="Google Shape;1643;p11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1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645" name="Google Shape;1645;p11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46" name="Google Shape;1646;p11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47" name="Google Shape;1647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8" name="Google Shape;164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96" y="1152800"/>
            <a:ext cx="4301998" cy="21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2799"/>
            <a:ext cx="4465776" cy="2977151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1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A3A3C"/>
                </a:solidFill>
              </a:rPr>
              <a:t>THANKS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684" name="Google Shape;1684;p1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 b="1">
                <a:solidFill>
                  <a:srgbClr val="3A3A3C"/>
                </a:solidFill>
              </a:rPr>
              <a:t>Q &amp; A</a:t>
            </a:r>
            <a:endParaRPr sz="3600" b="1">
              <a:solidFill>
                <a:srgbClr val="3A3A3C"/>
              </a:solidFill>
            </a:endParaRPr>
          </a:p>
        </p:txBody>
      </p:sp>
      <p:sp>
        <p:nvSpPr>
          <p:cNvPr id="1685" name="Google Shape;1685;p115"/>
          <p:cNvSpPr/>
          <p:nvPr/>
        </p:nvSpPr>
        <p:spPr>
          <a:xfrm>
            <a:off x="0" y="306962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3A3C"/>
              </a:solidFill>
            </a:endParaRPr>
          </a:p>
        </p:txBody>
      </p:sp>
      <p:grpSp>
        <p:nvGrpSpPr>
          <p:cNvPr id="1686" name="Google Shape;1686;p11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87" name="Google Shape;1687;p11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88" name="Google Shape;1688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(회원 가입과 로그인)</a:t>
            </a:r>
            <a:endParaRPr sz="2000"/>
          </a:p>
        </p:txBody>
      </p:sp>
      <p:sp>
        <p:nvSpPr>
          <p:cNvPr id="194" name="Google Shape;194;p2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96" name="Google Shape;196;p2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97" name="Google Shape;197;p2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8" name="Google Shape;19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8"/>
            </a:pPr>
            <a:r>
              <a:rPr lang="ko" sz="1400" b="1" dirty="0">
                <a:solidFill>
                  <a:schemeClr val="dk1"/>
                </a:solidFill>
              </a:rPr>
              <a:t>회원가입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일반 회원과 업체회원으로 구분</a:t>
            </a:r>
            <a:r>
              <a:rPr lang="ko" sz="1300" dirty="0">
                <a:solidFill>
                  <a:schemeClr val="dk1"/>
                </a:solidFill>
              </a:rPr>
              <a:t>하여 가입이 이뤄지며 약관 동의 체크 후에 가입이 가능하다.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입력사항에 대한 유효성 검사가 존재한다.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비밀번호는 암호화, 비밀번호 확인을 통해 정확한 비밀번호를 입력해야한다.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모든 항목을 필수적으로 입력해야 회원가입이 가능하다.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9"/>
            </a:pPr>
            <a:r>
              <a:rPr lang="ko" sz="1400" b="1" dirty="0">
                <a:solidFill>
                  <a:schemeClr val="dk1"/>
                </a:solidFill>
              </a:rPr>
              <a:t>로그인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아이디와 비밀번호가 일치해야한다.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아이디 또는 비밀번호 불일치시 경고창을 보여준다.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업체회원은 관리자의 승인이 있어야 로그인이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0"/>
            </a:pPr>
            <a:r>
              <a:rPr lang="ko" sz="1400" b="1" dirty="0">
                <a:solidFill>
                  <a:schemeClr val="dk1"/>
                </a:solidFill>
              </a:rPr>
              <a:t>아이디찾기/ 비밀번호 변경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조건에 맞는 정확한 정보를 모두 다 입력해야 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비밀번호는 암호화되어 저장된다.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sz="1400" b="1" dirty="0">
                <a:solidFill>
                  <a:schemeClr val="dk1"/>
                </a:solidFill>
              </a:rPr>
              <a:t/>
            </a:r>
            <a:br>
              <a:rPr lang="ko" sz="1400" b="1" dirty="0">
                <a:solidFill>
                  <a:schemeClr val="dk1"/>
                </a:solidFill>
              </a:rPr>
            </a:br>
            <a:r>
              <a:rPr lang="ko" sz="1400" b="1" dirty="0">
                <a:solidFill>
                  <a:schemeClr val="dk1"/>
                </a:solidFill>
              </a:rPr>
              <a:t>	</a:t>
            </a:r>
            <a:r>
              <a:rPr lang="ko" sz="1400" dirty="0">
                <a:solidFill>
                  <a:schemeClr val="dk1"/>
                </a:solidFill>
              </a:rPr>
              <a:t>	</a:t>
            </a:r>
            <a:br>
              <a:rPr lang="ko" sz="1400" dirty="0">
                <a:solidFill>
                  <a:schemeClr val="dk1"/>
                </a:solidFill>
              </a:rPr>
            </a:br>
            <a:r>
              <a:rPr lang="ko" sz="1400" dirty="0">
                <a:solidFill>
                  <a:schemeClr val="dk1"/>
                </a:solidFill>
              </a:rPr>
              <a:t/>
            </a:r>
            <a:br>
              <a:rPr lang="ko" sz="1400" dirty="0">
                <a:solidFill>
                  <a:schemeClr val="dk1"/>
                </a:solidFill>
              </a:rPr>
            </a:br>
            <a:r>
              <a:rPr lang="ko" sz="1400" dirty="0">
                <a:solidFill>
                  <a:schemeClr val="dk1"/>
                </a:solidFill>
              </a:rPr>
              <a:t/>
            </a:r>
            <a:br>
              <a:rPr lang="ko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(공간 등록과 예약)</a:t>
            </a:r>
            <a:endParaRPr sz="2000"/>
          </a:p>
        </p:txBody>
      </p:sp>
      <p:sp>
        <p:nvSpPr>
          <p:cNvPr id="205" name="Google Shape;205;p2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07" name="Google Shape;207;p2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08" name="Google Shape;208;p2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4"/>
          <p:cNvSpPr txBox="1">
            <a:spLocks noGrp="1"/>
          </p:cNvSpPr>
          <p:nvPr>
            <p:ph type="body" idx="1"/>
          </p:nvPr>
        </p:nvSpPr>
        <p:spPr>
          <a:xfrm>
            <a:off x="223200" y="111825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11"/>
            </a:pPr>
            <a:r>
              <a:rPr lang="ko" sz="1400" b="1" dirty="0">
                <a:solidFill>
                  <a:schemeClr val="dk1"/>
                </a:solidFill>
              </a:rPr>
              <a:t>업체 회원의 공간 등록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공간 유형은 5가지로 </a:t>
            </a:r>
            <a:r>
              <a:rPr lang="ko" sz="1200" u="sng" dirty="0">
                <a:solidFill>
                  <a:schemeClr val="dk1"/>
                </a:solidFill>
              </a:rPr>
              <a:t>오픈데스크, 고정데스크, 프라이빗오피스(1,3,6인실)</a:t>
            </a:r>
            <a:r>
              <a:rPr lang="ko" sz="1200" dirty="0">
                <a:solidFill>
                  <a:schemeClr val="dk1"/>
                </a:solidFill>
              </a:rPr>
              <a:t>만 등록가능하다.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공간에 대한 </a:t>
            </a:r>
            <a:r>
              <a:rPr lang="ko" sz="1200" u="sng" dirty="0">
                <a:solidFill>
                  <a:schemeClr val="dk1"/>
                </a:solidFill>
              </a:rPr>
              <a:t>사진, 소개글, 가격, 위치 외 </a:t>
            </a: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임대계약기간</a:t>
            </a:r>
            <a:r>
              <a:rPr lang="ko" sz="1200" u="sng" dirty="0">
                <a:solidFill>
                  <a:schemeClr val="dk1"/>
                </a:solidFill>
              </a:rPr>
              <a:t>과 오픈 가능날짜를 등록</a:t>
            </a:r>
            <a:r>
              <a:rPr lang="ko" sz="1200" dirty="0">
                <a:solidFill>
                  <a:schemeClr val="dk1"/>
                </a:solidFill>
              </a:rPr>
              <a:t>해야한다.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임대계약 종료일은 시작일보다 앞설 수 없고, 공간 </a:t>
            </a:r>
            <a:r>
              <a:rPr lang="ko" sz="1200" u="sng" dirty="0">
                <a:solidFill>
                  <a:schemeClr val="dk1"/>
                </a:solidFill>
              </a:rPr>
              <a:t>위치는 </a:t>
            </a: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주소검색</a:t>
            </a:r>
            <a:r>
              <a:rPr lang="ko" sz="1200" u="sng" dirty="0">
                <a:solidFill>
                  <a:schemeClr val="dk1"/>
                </a:solidFill>
              </a:rPr>
              <a:t>을 통해 입력</a:t>
            </a:r>
            <a:r>
              <a:rPr lang="ko" sz="1200" dirty="0">
                <a:solidFill>
                  <a:schemeClr val="dk1"/>
                </a:solidFill>
              </a:rPr>
              <a:t>해야한다</a:t>
            </a:r>
            <a:r>
              <a:rPr lang="ko" sz="1300" dirty="0">
                <a:solidFill>
                  <a:schemeClr val="dk1"/>
                </a:solidFill>
              </a:rPr>
              <a:t>.</a:t>
            </a:r>
            <a:endParaRPr sz="1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chemeClr val="dk1"/>
                </a:solidFill>
              </a:rPr>
              <a:t>등록한 공간은 서류 확인 후 </a:t>
            </a:r>
            <a:r>
              <a:rPr lang="ko" sz="1300" u="sng" dirty="0">
                <a:solidFill>
                  <a:schemeClr val="dk1"/>
                </a:solidFill>
              </a:rPr>
              <a:t>관리자의 승인</a:t>
            </a:r>
            <a:r>
              <a:rPr lang="ko" sz="1300" dirty="0">
                <a:solidFill>
                  <a:schemeClr val="dk1"/>
                </a:solidFill>
              </a:rPr>
              <a:t>이 있어야 웹 페이지에서 노출이 가능하다.</a:t>
            </a:r>
            <a:endParaRPr sz="13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2"/>
            </a:pPr>
            <a:r>
              <a:rPr lang="ko" sz="1400" b="1" dirty="0">
                <a:solidFill>
                  <a:schemeClr val="dk1"/>
                </a:solidFill>
              </a:rPr>
              <a:t>일반 회원의 공간 예약/결제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 u="sng" dirty="0">
                <a:solidFill>
                  <a:schemeClr val="dk1"/>
                </a:solidFill>
                <a:highlight>
                  <a:schemeClr val="accent6"/>
                </a:highlight>
              </a:rPr>
              <a:t>월단위 예약만 가능</a:t>
            </a:r>
            <a:r>
              <a:rPr lang="ko" sz="1200" dirty="0">
                <a:solidFill>
                  <a:schemeClr val="dk1"/>
                </a:solidFill>
              </a:rPr>
              <a:t>하다.(1일~30일)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예약 신청 페이지에서는 공간 호스트(업체)의 정보와 환불 규정이 명시되어야 한다.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예약 신청 완료 시 예약자 정보와 예약 신청 정보, 환불규정이 다시 명시되어야 한다.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u="sng" dirty="0">
                <a:solidFill>
                  <a:schemeClr val="dk1"/>
                </a:solidFill>
              </a:rPr>
              <a:t>회원의 예약 신청</a:t>
            </a:r>
            <a:r>
              <a:rPr lang="ko" sz="1200" dirty="0">
                <a:solidFill>
                  <a:schemeClr val="dk1"/>
                </a:solidFill>
              </a:rPr>
              <a:t> 시 해당 공간 사용 가능여부를 확인한 </a:t>
            </a:r>
            <a:r>
              <a:rPr lang="ko" sz="1200" u="sng" dirty="0">
                <a:solidFill>
                  <a:schemeClr val="dk1"/>
                </a:solidFill>
              </a:rPr>
              <a:t>업체에서  승인/반려</a:t>
            </a:r>
            <a:r>
              <a:rPr lang="ko" sz="1200" dirty="0">
                <a:solidFill>
                  <a:schemeClr val="dk1"/>
                </a:solidFill>
              </a:rPr>
              <a:t> 처리 할 수 있으며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1"/>
                </a:solidFill>
              </a:rPr>
              <a:t>업체의 예약 승인 후에 </a:t>
            </a:r>
            <a:r>
              <a:rPr lang="ko" sz="1200" u="sng" dirty="0">
                <a:solidFill>
                  <a:schemeClr val="dk1"/>
                </a:solidFill>
              </a:rPr>
              <a:t>회원이 결제/취소</a:t>
            </a:r>
            <a:r>
              <a:rPr lang="ko" sz="1200" dirty="0">
                <a:solidFill>
                  <a:schemeClr val="dk1"/>
                </a:solidFill>
              </a:rPr>
              <a:t> 할 수 있다. 예약 결제 완료시에 취소는 업체 담당자와 직접 연락해야한다.</a:t>
            </a:r>
            <a:endParaRPr sz="12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(마이페이지)</a:t>
            </a:r>
            <a:endParaRPr sz="2000"/>
          </a:p>
        </p:txBody>
      </p:sp>
      <p:sp>
        <p:nvSpPr>
          <p:cNvPr id="216" name="Google Shape;216;p2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19" name="Google Shape;219;p2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223200" y="111825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13"/>
            </a:pPr>
            <a:r>
              <a:rPr lang="ko" sz="1400" b="1" dirty="0">
                <a:solidFill>
                  <a:schemeClr val="dk1"/>
                </a:solidFill>
              </a:rPr>
              <a:t>업체 회원의 마이페이지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내 정보 - </a:t>
            </a:r>
            <a:r>
              <a:rPr lang="ko" sz="1300" dirty="0">
                <a:solidFill>
                  <a:schemeClr val="dk1"/>
                </a:solidFill>
              </a:rPr>
              <a:t>가입 정보의 확인, 비밀번호 인증 후 수정이 가능하다. </a:t>
            </a:r>
            <a:endParaRPr sz="13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수정은 비밀번호와 계좌번호, 연락처, 이메일만 수정이 가능하며, </a:t>
            </a:r>
            <a:r>
              <a:rPr lang="ko" sz="1300" u="sng" dirty="0">
                <a:solidFill>
                  <a:schemeClr val="dk1"/>
                </a:solidFill>
              </a:rPr>
              <a:t>탈퇴는 관리자를 통해 가능</a:t>
            </a:r>
            <a:r>
              <a:rPr lang="ko" sz="1300" dirty="0">
                <a:solidFill>
                  <a:schemeClr val="dk1"/>
                </a:solidFill>
              </a:rPr>
              <a:t>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공간 목록 - </a:t>
            </a:r>
            <a:r>
              <a:rPr lang="ko" sz="1300" dirty="0">
                <a:solidFill>
                  <a:schemeClr val="dk1"/>
                </a:solidFill>
              </a:rPr>
              <a:t>해당 업체회원이 등록한 공간의 목록이 보여지며, </a:t>
            </a:r>
            <a:r>
              <a:rPr lang="ko" sz="1300" u="sng" dirty="0">
                <a:solidFill>
                  <a:schemeClr val="dk1"/>
                </a:solidFill>
              </a:rPr>
              <a:t>해당 공간의 상세정보 보기/수정</a:t>
            </a:r>
            <a:r>
              <a:rPr lang="ko" sz="1300" dirty="0">
                <a:solidFill>
                  <a:schemeClr val="dk1"/>
                </a:solidFill>
              </a:rPr>
              <a:t>이 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</a:rPr>
              <a:t>수정은 </a:t>
            </a:r>
            <a:r>
              <a:rPr lang="ko" sz="1300" u="sng" dirty="0">
                <a:solidFill>
                  <a:schemeClr val="dk1"/>
                </a:solidFill>
              </a:rPr>
              <a:t>가격, 소개, 서비스, 교통편만 수정이 가능</a:t>
            </a:r>
            <a:r>
              <a:rPr lang="ko" sz="1300" dirty="0">
                <a:solidFill>
                  <a:schemeClr val="dk1"/>
                </a:solidFill>
              </a:rPr>
              <a:t>하며 그 외의 것이 변경되었을 경우 새로 등록해야한다.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예약 현황 - </a:t>
            </a:r>
            <a:r>
              <a:rPr lang="ko" sz="1300" dirty="0">
                <a:solidFill>
                  <a:schemeClr val="dk1"/>
                </a:solidFill>
              </a:rPr>
              <a:t>해당 업체의 공간에 예약된 목록과 현재 상태를 확인, 예약신청의 </a:t>
            </a: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승인과 반려처리</a:t>
            </a:r>
            <a:r>
              <a:rPr lang="ko" sz="1300" dirty="0">
                <a:solidFill>
                  <a:schemeClr val="dk1"/>
                </a:solidFill>
              </a:rPr>
              <a:t>를 할 수 있다.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14"/>
            </a:pPr>
            <a:r>
              <a:rPr lang="ko" sz="1400" b="1" dirty="0">
                <a:solidFill>
                  <a:schemeClr val="dk1"/>
                </a:solidFill>
              </a:rPr>
              <a:t>일반 회원의 마이페이지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내 정보 - </a:t>
            </a:r>
            <a:r>
              <a:rPr lang="ko" sz="1300" dirty="0">
                <a:solidFill>
                  <a:schemeClr val="dk1"/>
                </a:solidFill>
              </a:rPr>
              <a:t>개인 가입 정보의 확인, 비밀번호 인증 후 수정 탈퇴가능하다.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찜 목록 - </a:t>
            </a:r>
            <a:r>
              <a:rPr lang="ko" sz="1300" dirty="0">
                <a:solidFill>
                  <a:schemeClr val="dk1"/>
                </a:solidFill>
              </a:rPr>
              <a:t>찜한 공간의 상세정보 바로가기, 찜목록에서 삭제가 가능하다.</a:t>
            </a:r>
            <a:endParaRPr sz="1300" dirty="0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300"/>
              <a:buAutoNum type="alphaLcPeriod"/>
            </a:pPr>
            <a:r>
              <a:rPr lang="ko" sz="1300" b="1" dirty="0">
                <a:solidFill>
                  <a:schemeClr val="dk1"/>
                </a:solidFill>
              </a:rPr>
              <a:t>예약목록 - </a:t>
            </a:r>
            <a:r>
              <a:rPr lang="ko" sz="1300" dirty="0">
                <a:solidFill>
                  <a:schemeClr val="dk1"/>
                </a:solidFill>
              </a:rPr>
              <a:t>예약한 공간 이력과 상태를 확인할 수 있으며, 승인된 예약건의 </a:t>
            </a:r>
            <a:r>
              <a:rPr lang="ko" sz="1300" u="sng" dirty="0">
                <a:solidFill>
                  <a:schemeClr val="dk1"/>
                </a:solidFill>
                <a:highlight>
                  <a:schemeClr val="accent6"/>
                </a:highlight>
              </a:rPr>
              <a:t>결제/취소</a:t>
            </a:r>
            <a:r>
              <a:rPr lang="ko" sz="1300" dirty="0">
                <a:solidFill>
                  <a:schemeClr val="dk1"/>
                </a:solidFill>
              </a:rPr>
              <a:t>할 수 있다.</a:t>
            </a:r>
            <a:endParaRPr sz="1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28" name="Google Shape;228;p2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29" name="Google Shape;229;p2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0" name="Google Shape;23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6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 b="1" dirty="0">
                <a:solidFill>
                  <a:schemeClr val="dk1"/>
                </a:solidFill>
              </a:rPr>
              <a:t>관리자 계정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모든 페이지는 관리자 로그인을 해야 접근이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2"/>
            </a:pPr>
            <a:r>
              <a:rPr lang="ko" sz="1400" b="1" dirty="0">
                <a:solidFill>
                  <a:schemeClr val="dk1"/>
                </a:solidFill>
              </a:rPr>
              <a:t>관리자 메인페이지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관리자 승인이 필요한 내역이 한눈에 보여야 한다.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관리자 승인내역: 업체 가입 승인, 공간 등록 승인, 문의 게시판 새 글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3"/>
            </a:pPr>
            <a:r>
              <a:rPr lang="ko" sz="1400" b="1" dirty="0">
                <a:solidFill>
                  <a:schemeClr val="dk1"/>
                </a:solidFill>
              </a:rPr>
              <a:t>예약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예약 리스트를 한눈에 확인할 수  있으며, 업체별 예약 현황을 조회할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400" dirty="0">
                <a:solidFill>
                  <a:schemeClr val="dk1"/>
                </a:solidFill>
              </a:rPr>
              <a:t>리스트에서 업체명, 공간명, 예약번호를 통해 상세페이지 확인이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ko" sz="1400" b="1" dirty="0">
                <a:solidFill>
                  <a:schemeClr val="dk1"/>
                </a:solidFill>
              </a:rPr>
              <a:t>통계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예약된 내역을 업체별, 지역별, 회원유형별, 공간유형별로 그래프를 볼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▥</a:t>
            </a:r>
            <a:r>
              <a:rPr lang="ko" sz="2600" b="1"/>
              <a:t> </a:t>
            </a:r>
            <a:r>
              <a:rPr lang="ko" sz="2600" b="1">
                <a:solidFill>
                  <a:srgbClr val="3A3A3C"/>
                </a:solidFill>
              </a:rPr>
              <a:t>관리자페이지 요구사항</a:t>
            </a:r>
            <a:endParaRPr sz="2600" b="1">
              <a:solidFill>
                <a:srgbClr val="4F7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39" name="Google Shape;239;p2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40" name="Google Shape;240;p2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27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76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ko" sz="1400" b="1" dirty="0">
                <a:solidFill>
                  <a:schemeClr val="dk1"/>
                </a:solidFill>
              </a:rPr>
              <a:t>게시판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첫 화면에서는 최근에 등록된 글이 한눈에 보이고, 상세페이지로 바로 이동이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공지사항게시판은 관리자페이지에서 등록,수정,삭제가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문의게시판 글은 관리자 페이지에서 읽기만 가능하며 댓글 등록 수정이 가능하다.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6"/>
            </a:pPr>
            <a:r>
              <a:rPr lang="ko" sz="1400" b="1" dirty="0">
                <a:solidFill>
                  <a:schemeClr val="dk1"/>
                </a:solidFill>
              </a:rPr>
              <a:t>업체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첫 화면에서는 최근 가입한 업체와 등록된 공간이 한눈에 보이고, 상세페이지로 바로 이동할 수 있다.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가입신청한 모든 업체를 확인 할 수 있으며, 서류 확인된 업체는 </a:t>
            </a:r>
            <a:r>
              <a:rPr lang="ko" sz="1400" u="sng" dirty="0">
                <a:solidFill>
                  <a:schemeClr val="dk1"/>
                </a:solidFill>
              </a:rPr>
              <a:t>관리자 승인</a:t>
            </a:r>
            <a:r>
              <a:rPr lang="ko" sz="1400" dirty="0">
                <a:solidFill>
                  <a:schemeClr val="dk1"/>
                </a:solidFill>
              </a:rPr>
              <a:t>으로 로그인이 가능하다.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등록된 모든 공간을 확인 할 수 있으며, 서류 확인된 공간은 </a:t>
            </a:r>
            <a:r>
              <a:rPr lang="ko" sz="1400" u="sng" dirty="0">
                <a:solidFill>
                  <a:schemeClr val="dk1"/>
                </a:solidFill>
              </a:rPr>
              <a:t>관리자 승인</a:t>
            </a:r>
            <a:r>
              <a:rPr lang="ko" sz="1400" dirty="0">
                <a:solidFill>
                  <a:schemeClr val="dk1"/>
                </a:solidFill>
              </a:rPr>
              <a:t>으로 페이지에 노출된다.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7"/>
            </a:pPr>
            <a:r>
              <a:rPr lang="ko" sz="1400" b="1" dirty="0">
                <a:solidFill>
                  <a:schemeClr val="dk1"/>
                </a:solidFill>
              </a:rPr>
              <a:t>회원 관리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모든 회원의 정보를 확인할 수 있으며, 회원의 최근 접속일, 공간 예약/사용 내역을 확인할 수 있다.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▥</a:t>
            </a:r>
            <a:r>
              <a:rPr lang="ko" sz="2600" b="1"/>
              <a:t> </a:t>
            </a:r>
            <a:r>
              <a:rPr lang="ko" sz="2600" b="1">
                <a:solidFill>
                  <a:srgbClr val="3A3A3C"/>
                </a:solidFill>
              </a:rPr>
              <a:t>관리자페이지 요구사항</a:t>
            </a:r>
            <a:endParaRPr sz="2600" b="1">
              <a:solidFill>
                <a:srgbClr val="4F779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개발환경 및 일정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3170250" y="3061075"/>
            <a:ext cx="28035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개발 환경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역할 분담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개발 일정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53" name="Google Shape;253;p2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개발 환경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90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 OS : </a:t>
            </a:r>
            <a:r>
              <a:rPr lang="ko" sz="1500">
                <a:solidFill>
                  <a:srgbClr val="3A3A3C"/>
                </a:solidFill>
              </a:rPr>
              <a:t>Windows10 pro 64 bit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Windows7 pro 64 bit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DB 서버 : </a:t>
            </a:r>
            <a:r>
              <a:rPr lang="ko" sz="1500">
                <a:solidFill>
                  <a:srgbClr val="3A3A3C"/>
                </a:solidFill>
              </a:rPr>
              <a:t>Oracle11g 11.2.0.1.0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JAVA : </a:t>
            </a:r>
            <a:r>
              <a:rPr lang="ko" sz="1500">
                <a:solidFill>
                  <a:srgbClr val="3A3A3C"/>
                </a:solidFill>
              </a:rPr>
              <a:t>JDK 1.8 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웹 서버 : </a:t>
            </a:r>
            <a:r>
              <a:rPr lang="ko" sz="1500">
                <a:solidFill>
                  <a:srgbClr val="3A3A3C"/>
                </a:solidFill>
              </a:rPr>
              <a:t>Tomcat 9.0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Char char="●"/>
            </a:pPr>
            <a:r>
              <a:rPr lang="ko" sz="1500" b="1">
                <a:solidFill>
                  <a:srgbClr val="3A3A3C"/>
                </a:solidFill>
              </a:rPr>
              <a:t>Spring framework-version </a:t>
            </a:r>
            <a:endParaRPr sz="1500" b="1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A3A3C"/>
                </a:solidFill>
              </a:rPr>
              <a:t> </a:t>
            </a:r>
            <a:r>
              <a:rPr lang="ko" sz="1500">
                <a:solidFill>
                  <a:srgbClr val="3A3A3C"/>
                </a:solidFill>
              </a:rPr>
              <a:t>5.1.1. RELEASE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웹 표준 준수 :</a:t>
            </a:r>
            <a:r>
              <a:rPr lang="ko" sz="1500">
                <a:solidFill>
                  <a:srgbClr val="3A3A3C"/>
                </a:solidFill>
              </a:rPr>
              <a:t> HTML5, CSS3 JSP</a:t>
            </a:r>
            <a:endParaRPr sz="1500">
              <a:solidFill>
                <a:srgbClr val="3A3A3C"/>
              </a:solidFill>
            </a:endParaRPr>
          </a:p>
          <a:p>
            <a:pPr marL="179999" lvl="0" indent="-180975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 언어 :</a:t>
            </a:r>
            <a:r>
              <a:rPr lang="ko" sz="1500">
                <a:solidFill>
                  <a:srgbClr val="3A3A3C"/>
                </a:solidFill>
              </a:rPr>
              <a:t> JAVA, HTML, CSS, JavaScript   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JSP, XML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개발Tool : </a:t>
            </a:r>
            <a:r>
              <a:rPr lang="ko" sz="1500">
                <a:solidFill>
                  <a:srgbClr val="3A3A3C"/>
                </a:solidFill>
              </a:rPr>
              <a:t>spring-tool-suite-3.9.6,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3A3A3C"/>
                </a:solidFill>
              </a:rPr>
              <a:t>SQL Developer</a:t>
            </a:r>
            <a:endParaRPr sz="1500">
              <a:solidFill>
                <a:srgbClr val="3A3A3C"/>
              </a:solidFill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데이터베이스 모델링 : </a:t>
            </a:r>
            <a:r>
              <a:rPr lang="ko" sz="1500">
                <a:solidFill>
                  <a:srgbClr val="3A3A3C"/>
                </a:solidFill>
              </a:rPr>
              <a:t>ERWin 7.3.0.1666, 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StarUML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사이트맵 : </a:t>
            </a:r>
            <a:r>
              <a:rPr lang="ko" sz="1500">
                <a:solidFill>
                  <a:srgbClr val="3A3A3C"/>
                </a:solidFill>
              </a:rPr>
              <a:t>GlooMaps (</a:t>
            </a:r>
            <a:r>
              <a:rPr lang="ko" sz="1500" u="sng">
                <a:solidFill>
                  <a:srgbClr val="3A3A3C"/>
                </a:solidFill>
                <a:hlinkClick r:id="rId3"/>
              </a:rPr>
              <a:t>www.gloomaps.com</a:t>
            </a:r>
            <a:r>
              <a:rPr lang="ko" sz="1500">
                <a:solidFill>
                  <a:srgbClr val="3A3A3C"/>
                </a:solidFill>
              </a:rPr>
              <a:t>)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문서화 : </a:t>
            </a:r>
            <a:r>
              <a:rPr lang="ko" sz="1500">
                <a:solidFill>
                  <a:srgbClr val="3A3A3C"/>
                </a:solidFill>
              </a:rPr>
              <a:t>Google Drive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A3C"/>
                </a:solidFill>
              </a:rPr>
              <a:t>(Doc, Spreadsheet, Presentation)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형상관리 :</a:t>
            </a:r>
            <a:r>
              <a:rPr lang="ko" sz="1500">
                <a:solidFill>
                  <a:srgbClr val="3A3A3C"/>
                </a:solidFill>
              </a:rPr>
              <a:t> GitHub, Google Drive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플러그인 : </a:t>
            </a:r>
            <a:r>
              <a:rPr lang="ko" sz="1500">
                <a:solidFill>
                  <a:srgbClr val="3A3A3C"/>
                </a:solidFill>
              </a:rPr>
              <a:t>Bootstrap-3.3.2, JQuery,</a:t>
            </a:r>
            <a:endParaRPr sz="1500">
              <a:solidFill>
                <a:srgbClr val="3A3A3C"/>
              </a:solidFill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3A3A3C"/>
                </a:solidFill>
              </a:rPr>
              <a:t>ObjectAid UML Diagram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Char char="●"/>
            </a:pPr>
            <a:r>
              <a:rPr lang="ko" sz="1500" b="1">
                <a:solidFill>
                  <a:srgbClr val="3A3A3C"/>
                </a:solidFill>
              </a:rPr>
              <a:t>API :</a:t>
            </a:r>
            <a:r>
              <a:rPr lang="ko" sz="1500">
                <a:solidFill>
                  <a:srgbClr val="3A3A3C"/>
                </a:solidFill>
              </a:rPr>
              <a:t> Google Chart, Daum지도</a:t>
            </a:r>
            <a:endParaRPr sz="1500">
              <a:solidFill>
                <a:srgbClr val="3A3A3C"/>
              </a:solidFill>
            </a:endParaRPr>
          </a:p>
          <a:p>
            <a:pPr marL="179999" lvl="0" indent="-18524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C"/>
              </a:buClr>
              <a:buSzPts val="1500"/>
              <a:buFont typeface="Malgun Gothic"/>
              <a:buChar char="●"/>
            </a:pPr>
            <a:r>
              <a:rPr lang="ko" sz="1500" b="1">
                <a:solidFill>
                  <a:srgbClr val="3A3A3C"/>
                </a:solidFill>
              </a:rPr>
              <a:t>테스트 : </a:t>
            </a:r>
            <a:r>
              <a:rPr lang="ko" sz="1500">
                <a:solidFill>
                  <a:srgbClr val="3A3A3C"/>
                </a:solidFill>
              </a:rPr>
              <a:t>FindBug, PMD</a:t>
            </a:r>
            <a:endParaRPr sz="1500">
              <a:solidFill>
                <a:srgbClr val="3A3A3C"/>
              </a:solidFill>
            </a:endParaRPr>
          </a:p>
        </p:txBody>
      </p:sp>
      <p:grpSp>
        <p:nvGrpSpPr>
          <p:cNvPr id="264" name="Google Shape;264;p2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65" name="Google Shape;265;p2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6" name="Google Shape;266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역할 분담</a:t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274" name="Google Shape;274;p30"/>
          <p:cNvGrpSpPr/>
          <p:nvPr/>
        </p:nvGrpSpPr>
        <p:grpSpPr>
          <a:xfrm>
            <a:off x="808525" y="1119716"/>
            <a:ext cx="2392500" cy="1608000"/>
            <a:chOff x="808525" y="1179350"/>
            <a:chExt cx="2392500" cy="1608000"/>
          </a:xfrm>
        </p:grpSpPr>
        <p:sp>
          <p:nvSpPr>
            <p:cNvPr id="275" name="Google Shape;275;p30"/>
            <p:cNvSpPr/>
            <p:nvPr/>
          </p:nvSpPr>
          <p:spPr>
            <a:xfrm>
              <a:off x="102880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 w="2857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solidFill>
                    <a:srgbClr val="3A3A3C"/>
                  </a:solidFill>
                </a:rPr>
                <a:t>윤새별</a:t>
              </a:r>
              <a:endParaRPr b="1" dirty="0">
                <a:solidFill>
                  <a:srgbClr val="3A3A3C"/>
                </a:solidFill>
              </a:endParaRPr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808525" y="1630250"/>
              <a:ext cx="2392500" cy="115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팀장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역할 분배 및 일정 조율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관리자 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45F06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사용자 공통페이지 공지사항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77" name="Google Shape;277;p30"/>
          <p:cNvGrpSpPr/>
          <p:nvPr/>
        </p:nvGrpSpPr>
        <p:grpSpPr>
          <a:xfrm>
            <a:off x="3816425" y="1119716"/>
            <a:ext cx="2392500" cy="1772100"/>
            <a:chOff x="3968825" y="1179350"/>
            <a:chExt cx="2392500" cy="1772100"/>
          </a:xfrm>
        </p:grpSpPr>
        <p:sp>
          <p:nvSpPr>
            <p:cNvPr id="278" name="Google Shape;278;p30"/>
            <p:cNvSpPr/>
            <p:nvPr/>
          </p:nvSpPr>
          <p:spPr>
            <a:xfrm>
              <a:off x="416445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2857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김용세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3968825" y="1630250"/>
              <a:ext cx="2392500" cy="13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사용자, 관리자 메인페이지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등록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상세정보 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예약 페이지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전체 부트스트랩 적용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0" name="Google Shape;280;p30"/>
          <p:cNvGrpSpPr/>
          <p:nvPr/>
        </p:nvGrpSpPr>
        <p:grpSpPr>
          <a:xfrm>
            <a:off x="5234438" y="3024716"/>
            <a:ext cx="2988536" cy="1931924"/>
            <a:chOff x="7098713" y="1179350"/>
            <a:chExt cx="2988536" cy="1931924"/>
          </a:xfrm>
        </p:grpSpPr>
        <p:sp>
          <p:nvSpPr>
            <p:cNvPr id="281" name="Google Shape;281;p30"/>
            <p:cNvSpPr/>
            <p:nvPr/>
          </p:nvSpPr>
          <p:spPr>
            <a:xfrm>
              <a:off x="7300100" y="11793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C27B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안태영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2" name="Google Shape;282;p30"/>
            <p:cNvSpPr txBox="1"/>
            <p:nvPr/>
          </p:nvSpPr>
          <p:spPr>
            <a:xfrm>
              <a:off x="7098713" y="1630249"/>
              <a:ext cx="2988536" cy="14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업체 회원가입, 로그인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30A0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아이디 찾기 / 비밀번호 변경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업체회원 정보수정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목록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41B47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정보 수정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3" name="Google Shape;283;p30"/>
          <p:cNvGrpSpPr/>
          <p:nvPr/>
        </p:nvGrpSpPr>
        <p:grpSpPr>
          <a:xfrm>
            <a:off x="6816975" y="1090741"/>
            <a:ext cx="2062800" cy="1801200"/>
            <a:chOff x="2424850" y="2834550"/>
            <a:chExt cx="2062800" cy="1801200"/>
          </a:xfrm>
        </p:grpSpPr>
        <p:sp>
          <p:nvSpPr>
            <p:cNvPr id="284" name="Google Shape;284;p30"/>
            <p:cNvSpPr/>
            <p:nvPr/>
          </p:nvSpPr>
          <p:spPr>
            <a:xfrm>
              <a:off x="2591350" y="28345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이상현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5" name="Google Shape;285;p30"/>
            <p:cNvSpPr txBox="1"/>
            <p:nvPr/>
          </p:nvSpPr>
          <p:spPr>
            <a:xfrm>
              <a:off x="2424850" y="3285450"/>
              <a:ext cx="2062800" cy="13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 가입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 마이페이지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회원정보 수정/탈퇴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찜목록</a:t>
              </a:r>
              <a:endParaRPr sz="120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1200"/>
                <a:buChar char="❏"/>
              </a:pPr>
              <a:r>
                <a:rPr lang="ko" sz="1200">
                  <a:solidFill>
                    <a:srgbClr val="3A3A3C"/>
                  </a:solidFill>
                </a:rPr>
                <a:t>문의 게시판</a:t>
              </a:r>
              <a:endParaRPr sz="1200">
                <a:solidFill>
                  <a:srgbClr val="3A3A3C"/>
                </a:solidFill>
              </a:endParaRPr>
            </a:p>
          </p:txBody>
        </p:sp>
      </p:grpSp>
      <p:grpSp>
        <p:nvGrpSpPr>
          <p:cNvPr id="286" name="Google Shape;286;p30"/>
          <p:cNvGrpSpPr/>
          <p:nvPr/>
        </p:nvGrpSpPr>
        <p:grpSpPr>
          <a:xfrm>
            <a:off x="2386175" y="3011866"/>
            <a:ext cx="2279100" cy="1801200"/>
            <a:chOff x="5592150" y="2834550"/>
            <a:chExt cx="2279100" cy="1801200"/>
          </a:xfrm>
        </p:grpSpPr>
        <p:sp>
          <p:nvSpPr>
            <p:cNvPr id="287" name="Google Shape;287;p30"/>
            <p:cNvSpPr/>
            <p:nvPr/>
          </p:nvSpPr>
          <p:spPr>
            <a:xfrm>
              <a:off x="5724075" y="2834550"/>
              <a:ext cx="815100" cy="4509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28575" cap="flat" cmpd="sng">
              <a:solidFill>
                <a:srgbClr val="76A5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노승빈</a:t>
              </a:r>
              <a:endParaRPr b="1">
                <a:solidFill>
                  <a:srgbClr val="3A3A3C"/>
                </a:solidFill>
              </a:endParaRPr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5592150" y="3285450"/>
              <a:ext cx="2279100" cy="13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로그인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security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공간 예약, 예약 현황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아이디찾기 / 비밀번호변경</a:t>
              </a:r>
              <a:endParaRPr sz="1200" dirty="0">
                <a:solidFill>
                  <a:srgbClr val="3A3A3C"/>
                </a:solidFill>
              </a:endParaRPr>
            </a:p>
            <a:p>
              <a:pPr marL="89999" lvl="0" indent="-166199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1200"/>
                <a:buChar char="❏"/>
              </a:pPr>
              <a:r>
                <a:rPr lang="ko" sz="1200" dirty="0">
                  <a:solidFill>
                    <a:srgbClr val="3A3A3C"/>
                  </a:solidFill>
                </a:rPr>
                <a:t>회원,업체 예약 리스트</a:t>
              </a:r>
              <a:endParaRPr sz="1200" dirty="0">
                <a:solidFill>
                  <a:srgbClr val="3A3A3C"/>
                </a:solidFill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290" name="Google Shape;290;p3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1" name="Google Shape;29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00" y="1059300"/>
            <a:ext cx="7932326" cy="3872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b="1">
                <a:solidFill>
                  <a:srgbClr val="3A3A3C"/>
                </a:solidFill>
              </a:rPr>
              <a:t>개발 일정</a:t>
            </a:r>
            <a:endParaRPr/>
          </a:p>
        </p:txBody>
      </p:sp>
      <p:sp>
        <p:nvSpPr>
          <p:cNvPr id="298" name="Google Shape;298;p3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개발환경 및 일정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00" name="Google Shape;300;p3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01" name="Google Shape;301;p3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2" name="Google Shape;30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65800" y="16939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PROJECT</a:t>
            </a: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CONTENTS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7350" y="1044900"/>
            <a:ext cx="45621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4569450" y="441500"/>
            <a:ext cx="2803675" cy="1214100"/>
            <a:chOff x="5057225" y="772625"/>
            <a:chExt cx="2803675" cy="1214100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01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5557500" y="772625"/>
              <a:ext cx="23034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개발 목적 및 요구사항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개발목적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사용자 요구사항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관리자 요구사항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68" name="Google Shape;68;p14"/>
          <p:cNvGrpSpPr/>
          <p:nvPr/>
        </p:nvGrpSpPr>
        <p:grpSpPr>
          <a:xfrm>
            <a:off x="6975725" y="1044900"/>
            <a:ext cx="2396875" cy="1214100"/>
            <a:chOff x="5057225" y="772625"/>
            <a:chExt cx="2396875" cy="1214100"/>
          </a:xfrm>
        </p:grpSpPr>
        <p:sp>
          <p:nvSpPr>
            <p:cNvPr id="69" name="Google Shape;69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02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개발환경 및 일정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 환경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역할 분담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개발 일정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4569450" y="1828000"/>
            <a:ext cx="2396875" cy="1214100"/>
            <a:chOff x="5057225" y="772625"/>
            <a:chExt cx="2396875" cy="1214100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03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프로젝트 구조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Use-case-diagram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Entity Relationship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DB구조 (ERWin)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UML Class Diagram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6975725" y="2524925"/>
            <a:ext cx="2396875" cy="1214100"/>
            <a:chOff x="5057225" y="772625"/>
            <a:chExt cx="2396875" cy="1214100"/>
          </a:xfrm>
        </p:grpSpPr>
        <p:sp>
          <p:nvSpPr>
            <p:cNvPr id="75" name="Google Shape;75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04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6" name="Google Shape;76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UI 및 기능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SITEMAP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사용자 페이지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관리자 페이지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4569450" y="3300650"/>
            <a:ext cx="2396875" cy="1214100"/>
            <a:chOff x="5057225" y="772625"/>
            <a:chExt cx="2396875" cy="1214100"/>
          </a:xfrm>
        </p:grpSpPr>
        <p:sp>
          <p:nvSpPr>
            <p:cNvPr id="78" name="Google Shape;78;p14"/>
            <p:cNvSpPr txBox="1"/>
            <p:nvPr/>
          </p:nvSpPr>
          <p:spPr>
            <a:xfrm>
              <a:off x="5057225" y="772625"/>
              <a:ext cx="618000" cy="46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000" b="1">
                  <a:solidFill>
                    <a:srgbClr val="4F779D"/>
                  </a:solidFill>
                </a:rPr>
                <a:t>05</a:t>
              </a:r>
              <a:endParaRPr sz="3000" b="1">
                <a:solidFill>
                  <a:srgbClr val="4F779D"/>
                </a:solidFill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5557500" y="772625"/>
              <a:ext cx="1896600" cy="121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4F779D"/>
                  </a:solidFill>
                </a:rPr>
                <a:t>후기 및 Q&amp;A</a:t>
              </a:r>
              <a:endParaRPr b="1">
                <a:solidFill>
                  <a:srgbClr val="4F779D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후기</a:t>
              </a:r>
              <a:endParaRPr sz="1200" b="1">
                <a:solidFill>
                  <a:srgbClr val="3A3A3C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3A3A3C"/>
                  </a:solidFill>
                </a:rPr>
                <a:t>▝ Q&amp;A</a:t>
              </a:r>
              <a:endParaRPr sz="1200" b="1">
                <a:solidFill>
                  <a:srgbClr val="3A3A3C"/>
                </a:solidFill>
              </a:endParaRPr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1" name="Google Shape;81;p1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" name="Google Shape;8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프로젝트 구조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3120750" y="3060000"/>
            <a:ext cx="29025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▦ Use-case-diagram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▥ Entity Relationship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A3A3C"/>
                </a:solidFill>
              </a:rPr>
              <a:t>▦ DB구조 (ERWin)</a:t>
            </a:r>
            <a:endParaRPr sz="20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rgbClr val="3A3A3C"/>
                </a:solidFill>
              </a:rPr>
              <a:t>▤ UML Class Diagram</a:t>
            </a:r>
            <a:endParaRPr sz="2000" b="1">
              <a:solidFill>
                <a:srgbClr val="3A3A3C"/>
              </a:solidFill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12" name="Google Shape;312;p3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3" name="Google Shape;3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body" idx="1"/>
          </p:nvPr>
        </p:nvSpPr>
        <p:spPr>
          <a:xfrm>
            <a:off x="839200" y="1152475"/>
            <a:ext cx="7465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7" y="1076275"/>
            <a:ext cx="7904027" cy="383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Use-Case-Diagram</a:t>
            </a:r>
            <a:r>
              <a:rPr lang="ko" sz="2000" b="1">
                <a:solidFill>
                  <a:srgbClr val="3A3A3C"/>
                </a:solidFill>
              </a:rPr>
              <a:t>(사용자)</a:t>
            </a:r>
            <a:endParaRPr sz="2000"/>
          </a:p>
        </p:txBody>
      </p:sp>
      <p:sp>
        <p:nvSpPr>
          <p:cNvPr id="321" name="Google Shape;321;p3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23" name="Google Shape;323;p3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24" name="Google Shape;324;p3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5" name="Google Shape;32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Use-Case-Diagram</a:t>
            </a:r>
            <a:r>
              <a:rPr lang="ko" sz="2000" b="1">
                <a:solidFill>
                  <a:srgbClr val="3A3A3C"/>
                </a:solidFill>
              </a:rPr>
              <a:t>(관리자)</a:t>
            </a:r>
            <a:endParaRPr sz="2000"/>
          </a:p>
        </p:txBody>
      </p:sp>
      <p:sp>
        <p:nvSpPr>
          <p:cNvPr id="331" name="Google Shape;331;p3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200" y="1059300"/>
            <a:ext cx="4995602" cy="3831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3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35" name="Google Shape;335;p3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6" name="Google Shape;33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Entity Relationship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43" name="Google Shape;343;p3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5" y="1076275"/>
            <a:ext cx="8694873" cy="3801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48" name="Google Shape;348;p3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9" name="Google Shape;3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35"/>
          <p:cNvSpPr/>
          <p:nvPr/>
        </p:nvSpPr>
        <p:spPr>
          <a:xfrm>
            <a:off x="618100" y="3009575"/>
            <a:ext cx="956700" cy="6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7196475" y="1093775"/>
            <a:ext cx="699000" cy="50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5"/>
          <p:cNvSpPr/>
          <p:nvPr/>
        </p:nvSpPr>
        <p:spPr>
          <a:xfrm>
            <a:off x="5177675" y="1012850"/>
            <a:ext cx="780000" cy="6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2060350" y="3796925"/>
            <a:ext cx="868200" cy="699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250" y="1059300"/>
            <a:ext cx="5537501" cy="384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DB 구조 (Logical)</a:t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62" name="Google Shape;362;p3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63" name="Google Shape;363;p3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4" name="Google Shape;36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36"/>
          <p:cNvSpPr/>
          <p:nvPr/>
        </p:nvSpPr>
        <p:spPr>
          <a:xfrm>
            <a:off x="1854300" y="1089050"/>
            <a:ext cx="3678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5003700" y="3289200"/>
            <a:ext cx="456300" cy="22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6048575" y="1155275"/>
            <a:ext cx="412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4231050" y="1096400"/>
            <a:ext cx="2943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b="1">
                <a:solidFill>
                  <a:srgbClr val="3A3A3C"/>
                </a:solidFill>
              </a:rPr>
              <a:t>DB 구조 (Physical)</a:t>
            </a:r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801" y="1076275"/>
            <a:ext cx="5234387" cy="380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3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78" name="Google Shape;378;p3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9" name="Google Shape;37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37"/>
          <p:cNvSpPr/>
          <p:nvPr/>
        </p:nvSpPr>
        <p:spPr>
          <a:xfrm>
            <a:off x="1994125" y="1111125"/>
            <a:ext cx="559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4768225" y="3230325"/>
            <a:ext cx="552000" cy="191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6004425" y="1177350"/>
            <a:ext cx="4857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7"/>
          <p:cNvSpPr/>
          <p:nvPr/>
        </p:nvSpPr>
        <p:spPr>
          <a:xfrm>
            <a:off x="4216350" y="1074325"/>
            <a:ext cx="508200" cy="16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 smtClean="0">
                <a:solidFill>
                  <a:srgbClr val="3A3A3C"/>
                </a:solidFill>
              </a:rPr>
              <a:t>Spring M</a:t>
            </a:r>
            <a:r>
              <a:rPr lang="ko" sz="2600" b="1" dirty="0" smtClean="0">
                <a:solidFill>
                  <a:srgbClr val="3A3A3C"/>
                </a:solidFill>
              </a:rPr>
              <a:t>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(일반 회원)</a:t>
            </a:r>
            <a:endParaRPr sz="2000" dirty="0"/>
          </a:p>
        </p:txBody>
      </p:sp>
      <p:sp>
        <p:nvSpPr>
          <p:cNvPr id="389" name="Google Shape;389;p3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391" name="Google Shape;391;p3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392" name="Google Shape;392;p3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38"/>
          <p:cNvGrpSpPr/>
          <p:nvPr/>
        </p:nvGrpSpPr>
        <p:grpSpPr>
          <a:xfrm>
            <a:off x="1142362" y="1211700"/>
            <a:ext cx="6893478" cy="3295976"/>
            <a:chOff x="1142362" y="1211700"/>
            <a:chExt cx="6893478" cy="3295976"/>
          </a:xfrm>
        </p:grpSpPr>
        <p:pic>
          <p:nvPicPr>
            <p:cNvPr id="395" name="Google Shape;39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2362" y="1211700"/>
              <a:ext cx="6893478" cy="32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12550" y="4161651"/>
              <a:ext cx="1112708" cy="346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>
                <a:solidFill>
                  <a:srgbClr val="3A3A3C"/>
                </a:solidFill>
              </a:rPr>
              <a:t>Spring </a:t>
            </a:r>
            <a:r>
              <a:rPr lang="ko" sz="2600" b="1" dirty="0" smtClean="0">
                <a:solidFill>
                  <a:srgbClr val="3A3A3C"/>
                </a:solidFill>
              </a:rPr>
              <a:t>MVC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(업체 회원)</a:t>
            </a:r>
            <a:endParaRPr sz="2000" dirty="0"/>
          </a:p>
        </p:txBody>
      </p:sp>
      <p:sp>
        <p:nvSpPr>
          <p:cNvPr id="402" name="Google Shape;402;p3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04" name="Google Shape;404;p3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05" name="Google Shape;405;p3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6" name="Google Shape;40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787" y="1211700"/>
            <a:ext cx="6400589" cy="32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b="1" dirty="0">
                <a:solidFill>
                  <a:srgbClr val="4F779D"/>
                </a:solidFill>
              </a:rPr>
              <a:t>▦ </a:t>
            </a:r>
            <a:r>
              <a:rPr lang="en-US" altLang="ko" sz="2600" b="1" dirty="0">
                <a:solidFill>
                  <a:srgbClr val="3A3A3C"/>
                </a:solidFill>
              </a:rPr>
              <a:t>Spring </a:t>
            </a:r>
            <a:r>
              <a:rPr lang="ko" sz="2600" b="1" dirty="0" smtClean="0">
                <a:solidFill>
                  <a:srgbClr val="3A3A3C"/>
                </a:solidFill>
              </a:rPr>
              <a:t>MVC </a:t>
            </a:r>
            <a:r>
              <a:rPr lang="ko" sz="2600" b="1" dirty="0">
                <a:solidFill>
                  <a:srgbClr val="3A3A3C"/>
                </a:solidFill>
              </a:rPr>
              <a:t>구조</a:t>
            </a:r>
            <a:r>
              <a:rPr lang="ko" b="1" dirty="0">
                <a:solidFill>
                  <a:srgbClr val="3A3A3C"/>
                </a:solidFill>
              </a:rPr>
              <a:t> </a:t>
            </a:r>
            <a:r>
              <a:rPr lang="ko" sz="2000" b="1" dirty="0">
                <a:solidFill>
                  <a:srgbClr val="3A3A3C"/>
                </a:solidFill>
              </a:rPr>
              <a:t>(관리자)</a:t>
            </a:r>
            <a:endParaRPr sz="2000" dirty="0"/>
          </a:p>
        </p:txBody>
      </p:sp>
      <p:sp>
        <p:nvSpPr>
          <p:cNvPr id="413" name="Google Shape;413;p4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15" name="Google Shape;415;p4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16" name="Google Shape;416;p4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7" name="Google Shape;41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40"/>
          <p:cNvGrpSpPr/>
          <p:nvPr/>
        </p:nvGrpSpPr>
        <p:grpSpPr>
          <a:xfrm>
            <a:off x="340395" y="1211700"/>
            <a:ext cx="8414500" cy="3537249"/>
            <a:chOff x="340395" y="1211700"/>
            <a:chExt cx="8414500" cy="3537249"/>
          </a:xfrm>
        </p:grpSpPr>
        <p:pic>
          <p:nvPicPr>
            <p:cNvPr id="419" name="Google Shape;41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0395" y="1211700"/>
              <a:ext cx="1875286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53756" y="1211700"/>
              <a:ext cx="1814485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67720" y="1211700"/>
              <a:ext cx="1484325" cy="115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52043" y="1211700"/>
              <a:ext cx="1711300" cy="353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17594" y="1211700"/>
              <a:ext cx="1337300" cy="14395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4" name="Google Shape;42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3894" y="2710425"/>
            <a:ext cx="1405251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(사용자-메인페이지)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32" name="Google Shape;432;p4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33" name="Google Shape;433;p4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4" name="Google Shape;43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" name="Google Shape;4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096" y="1131306"/>
            <a:ext cx="5220650" cy="37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프로젝트 개발 목적 및 요구사항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3170250" y="3061075"/>
            <a:ext cx="34365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개발 목적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사용자 요구사항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관리자 요구사항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2" name="Google Shape;92;p1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(사용자-검색/리스트/상세페이지)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43" name="Google Shape;443;p4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44" name="Google Shape;444;p4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5" name="Google Shape;44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6" name="Google Shape;4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693" y="1252482"/>
            <a:ext cx="6154264" cy="32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13" y="1076275"/>
            <a:ext cx="6762565" cy="383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(회원/업체 회원)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55" name="Google Shape;455;p4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56" name="Google Shape;456;p4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7" name="Google Shape;45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700"/>
            <a:ext cx="8551652" cy="367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66" name="Google Shape;466;p4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67" name="Google Shape;467;p4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8" name="Google Shape;46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(공간등록/승인)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74" name="Google Shape;474;p4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76" name="Google Shape;476;p4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77" name="Google Shape;477;p4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8" name="Google Shape;47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9" name="Google Shape;4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788" y="1111275"/>
            <a:ext cx="6160424" cy="37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(공간 예약)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85" name="Google Shape;485;p4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87" name="Google Shape;487;p4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88" name="Google Shape;488;p4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9" name="Google Shape;48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75" y="1211700"/>
            <a:ext cx="7916250" cy="32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(문의게시판QnA)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496" name="Google Shape;496;p4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498" name="Google Shape;498;p4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499" name="Google Shape;499;p4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0" name="Google Shape;50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" name="Google Shape;5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88" y="1138479"/>
            <a:ext cx="5593700" cy="369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388" y="1188075"/>
            <a:ext cx="6845824" cy="35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(관리자-메인페이지)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08" name="Google Shape;508;p4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10" name="Google Shape;510;p4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11" name="Google Shape;511;p4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2" name="Google Shape;51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(관리자-회원관리)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18" name="Google Shape;518;p4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20" name="Google Shape;520;p4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21" name="Google Shape;521;p4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2" name="Google Shape;522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3" name="Google Shape;5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825" y="1194576"/>
            <a:ext cx="5508250" cy="355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(관리자-업체관리)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29" name="Google Shape;529;p5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31" name="Google Shape;531;p5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32" name="Google Shape;532;p5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3" name="Google Shape;53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570" y="1205400"/>
            <a:ext cx="7399699" cy="33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UML Class Diagram</a:t>
            </a:r>
            <a:r>
              <a:rPr lang="ko" sz="2000" b="1">
                <a:solidFill>
                  <a:srgbClr val="3A3A3C"/>
                </a:solidFill>
              </a:rPr>
              <a:t>(관리자-통계)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40" name="Google Shape;540;p5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프로젝트 구조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542" name="Google Shape;542;p5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43" name="Google Shape;543;p5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4" name="Google Shape;544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" name="Google Shape;5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974" y="1275106"/>
            <a:ext cx="6332824" cy="33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개발 목적</a:t>
            </a:r>
            <a:endParaRPr sz="2600" b="1">
              <a:solidFill>
                <a:srgbClr val="3A3A3C"/>
              </a:solidFill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537175" y="1366400"/>
            <a:ext cx="2909246" cy="2099500"/>
            <a:chOff x="537175" y="1366400"/>
            <a:chExt cx="2909246" cy="2099500"/>
          </a:xfrm>
        </p:grpSpPr>
        <p:pic>
          <p:nvPicPr>
            <p:cNvPr id="102" name="Google Shape;102;p16"/>
            <p:cNvPicPr preferRelativeResize="0"/>
            <p:nvPr/>
          </p:nvPicPr>
          <p:blipFill rotWithShape="1">
            <a:blip r:embed="rId3">
              <a:alphaModFix/>
            </a:blip>
            <a:srcRect l="16324" t="11000"/>
            <a:stretch/>
          </p:blipFill>
          <p:spPr>
            <a:xfrm>
              <a:off x="537175" y="1366400"/>
              <a:ext cx="2909246" cy="194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6"/>
            <p:cNvSpPr txBox="1"/>
            <p:nvPr/>
          </p:nvSpPr>
          <p:spPr>
            <a:xfrm>
              <a:off x="7579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정부의 창업 지원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04" name="Google Shape;104;p16"/>
          <p:cNvGrpSpPr/>
          <p:nvPr/>
        </p:nvGrpSpPr>
        <p:grpSpPr>
          <a:xfrm>
            <a:off x="3262350" y="1331875"/>
            <a:ext cx="2619300" cy="2134025"/>
            <a:chOff x="3262350" y="1331875"/>
            <a:chExt cx="2619300" cy="2134025"/>
          </a:xfrm>
        </p:grpSpPr>
        <p:pic>
          <p:nvPicPr>
            <p:cNvPr id="105" name="Google Shape;10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2350" y="1331875"/>
              <a:ext cx="26193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19050" dir="546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6" name="Google Shape;106;p16"/>
            <p:cNvSpPr txBox="1"/>
            <p:nvPr/>
          </p:nvSpPr>
          <p:spPr>
            <a:xfrm>
              <a:off x="361545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창업자의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07" name="Google Shape;107;p16"/>
          <p:cNvGrpSpPr/>
          <p:nvPr/>
        </p:nvGrpSpPr>
        <p:grpSpPr>
          <a:xfrm>
            <a:off x="6320500" y="1331875"/>
            <a:ext cx="2303100" cy="2143425"/>
            <a:chOff x="6320500" y="1331875"/>
            <a:chExt cx="2303100" cy="2143425"/>
          </a:xfrm>
        </p:grpSpPr>
        <p:pic>
          <p:nvPicPr>
            <p:cNvPr id="108" name="Google Shape;10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5050" y="1331875"/>
              <a:ext cx="22140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109" name="Google Shape;109;p16"/>
            <p:cNvSpPr txBox="1"/>
            <p:nvPr/>
          </p:nvSpPr>
          <p:spPr>
            <a:xfrm>
              <a:off x="6320500" y="3173500"/>
              <a:ext cx="230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공유오피스 제공업체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0" y="4605726"/>
            <a:ext cx="9144000" cy="410549"/>
            <a:chOff x="0" y="4605726"/>
            <a:chExt cx="9144000" cy="410549"/>
          </a:xfrm>
        </p:grpSpPr>
        <p:sp>
          <p:nvSpPr>
            <p:cNvPr id="111" name="Google Shape;111;p1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10272" y="4605726"/>
              <a:ext cx="987225" cy="247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6"/>
          <p:cNvSpPr txBox="1"/>
          <p:nvPr/>
        </p:nvSpPr>
        <p:spPr>
          <a:xfrm>
            <a:off x="691675" y="3588925"/>
            <a:ext cx="78438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222222"/>
                </a:solidFill>
              </a:rPr>
              <a:t>공유 오피스란? </a:t>
            </a:r>
            <a:endParaRPr b="1">
              <a:solidFill>
                <a:srgbClr val="22222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solidFill>
                  <a:srgbClr val="222222"/>
                </a:solidFill>
              </a:rPr>
              <a:t>건물 전체나 일부를 작은 사무실로 나눈 뒤 일정 사용료를 받고 입주자에게 공간을 빌려주는 것. 입주자는 회의실과 휴게 시설 등을 다른 입주자와 함께 쓴다.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UI 및 기능</a:t>
            </a:r>
            <a:endParaRPr b="1">
              <a:solidFill>
                <a:srgbClr val="3A3A3C"/>
              </a:solidFill>
            </a:endParaRPr>
          </a:p>
        </p:txBody>
      </p:sp>
      <p:sp>
        <p:nvSpPr>
          <p:cNvPr id="551" name="Google Shape;551;p52"/>
          <p:cNvSpPr/>
          <p:nvPr/>
        </p:nvSpPr>
        <p:spPr>
          <a:xfrm>
            <a:off x="0" y="1949975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2"/>
          <p:cNvSpPr txBox="1"/>
          <p:nvPr/>
        </p:nvSpPr>
        <p:spPr>
          <a:xfrm>
            <a:off x="3357300" y="3060000"/>
            <a:ext cx="24294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▦ SITEMAP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▥ 사용자페이지</a:t>
            </a:r>
            <a:endParaRPr sz="2400" b="1">
              <a:solidFill>
                <a:srgbClr val="3A3A3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3A3A3C"/>
                </a:solidFill>
              </a:rPr>
              <a:t>▤ 관리자페이지</a:t>
            </a:r>
            <a:endParaRPr sz="2400" b="1">
              <a:solidFill>
                <a:srgbClr val="3A3A3C"/>
              </a:solidFill>
            </a:endParaRPr>
          </a:p>
        </p:txBody>
      </p:sp>
      <p:sp>
        <p:nvSpPr>
          <p:cNvPr id="553" name="Google Shape;553;p52"/>
          <p:cNvSpPr/>
          <p:nvPr/>
        </p:nvSpPr>
        <p:spPr>
          <a:xfrm>
            <a:off x="0" y="1851325"/>
            <a:ext cx="9144000" cy="28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5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55" name="Google Shape;555;p5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6" name="Google Shape;55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SITEMAP</a:t>
            </a:r>
            <a:r>
              <a:rPr lang="ko" b="1">
                <a:solidFill>
                  <a:srgbClr val="3A3A3C"/>
                </a:solidFill>
              </a:rPr>
              <a:t> </a:t>
            </a:r>
            <a:r>
              <a:rPr lang="ko" sz="2000" b="1">
                <a:solidFill>
                  <a:srgbClr val="3A3A3C"/>
                </a:solidFill>
              </a:rPr>
              <a:t>- 사용자페이지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62" name="Google Shape;562;p5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64" name="Google Shape;5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5650"/>
            <a:ext cx="8839196" cy="290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5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66" name="Google Shape;566;p5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67" name="Google Shape;567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4"/>
          <p:cNvSpPr/>
          <p:nvPr/>
        </p:nvSpPr>
        <p:spPr>
          <a:xfrm>
            <a:off x="6253650" y="1136175"/>
            <a:ext cx="1908900" cy="33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54"/>
          <p:cNvSpPr/>
          <p:nvPr/>
        </p:nvSpPr>
        <p:spPr>
          <a:xfrm>
            <a:off x="772560" y="1158686"/>
            <a:ext cx="4734900" cy="338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5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(메인전체페이지)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75" name="Google Shape;575;p5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77" name="Google Shape;5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17" y="1158659"/>
            <a:ext cx="4734887" cy="33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608" y="1158222"/>
            <a:ext cx="1853450" cy="3316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5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580" name="Google Shape;580;p5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1" name="Google Shape;581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p54"/>
          <p:cNvSpPr/>
          <p:nvPr/>
        </p:nvSpPr>
        <p:spPr>
          <a:xfrm>
            <a:off x="772550" y="4550350"/>
            <a:ext cx="1128600" cy="23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Web Site Image</a:t>
            </a:r>
            <a:endParaRPr sz="1000" b="1"/>
          </a:p>
        </p:txBody>
      </p:sp>
      <p:sp>
        <p:nvSpPr>
          <p:cNvPr id="583" name="Google Shape;583;p54"/>
          <p:cNvSpPr/>
          <p:nvPr/>
        </p:nvSpPr>
        <p:spPr>
          <a:xfrm>
            <a:off x="6253650" y="4562082"/>
            <a:ext cx="1013100" cy="233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</a:rPr>
              <a:t>Mobile Image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(상단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589" name="Google Shape;589;p5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591" name="Google Shape;5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0" y="1691113"/>
            <a:ext cx="8891842" cy="225921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/>
          <p:nvPr/>
        </p:nvSpPr>
        <p:spPr>
          <a:xfrm rot="1020084">
            <a:off x="1440621" y="1593962"/>
            <a:ext cx="561227" cy="100688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5"/>
          <p:cNvSpPr/>
          <p:nvPr/>
        </p:nvSpPr>
        <p:spPr>
          <a:xfrm>
            <a:off x="178175" y="1254900"/>
            <a:ext cx="12600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메인로고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메인페이지로 이동</a:t>
            </a:r>
            <a:endParaRPr/>
          </a:p>
        </p:txBody>
      </p:sp>
      <p:sp>
        <p:nvSpPr>
          <p:cNvPr id="594" name="Google Shape;594;p55"/>
          <p:cNvSpPr/>
          <p:nvPr/>
        </p:nvSpPr>
        <p:spPr>
          <a:xfrm rot="-8105856">
            <a:off x="4889611" y="3594056"/>
            <a:ext cx="996173" cy="8697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5"/>
          <p:cNvSpPr/>
          <p:nvPr/>
        </p:nvSpPr>
        <p:spPr>
          <a:xfrm>
            <a:off x="5314000" y="3979150"/>
            <a:ext cx="15228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공간검색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검색 시,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리스트로 이동</a:t>
            </a:r>
            <a:endParaRPr sz="1000"/>
          </a:p>
        </p:txBody>
      </p:sp>
      <p:grpSp>
        <p:nvGrpSpPr>
          <p:cNvPr id="596" name="Google Shape;596;p55"/>
          <p:cNvGrpSpPr/>
          <p:nvPr/>
        </p:nvGrpSpPr>
        <p:grpSpPr>
          <a:xfrm>
            <a:off x="5188200" y="1146600"/>
            <a:ext cx="3166200" cy="648744"/>
            <a:chOff x="5188200" y="1146600"/>
            <a:chExt cx="3166200" cy="648744"/>
          </a:xfrm>
        </p:grpSpPr>
        <p:sp>
          <p:nvSpPr>
            <p:cNvPr id="597" name="Google Shape;597;p55"/>
            <p:cNvSpPr/>
            <p:nvPr/>
          </p:nvSpPr>
          <p:spPr>
            <a:xfrm>
              <a:off x="7094400" y="1146600"/>
              <a:ext cx="1260000" cy="6279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/>
                <a:t>메인메뉴바</a:t>
              </a:r>
              <a:endParaRPr sz="10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각 메뉴 클릭 시,</a:t>
              </a:r>
              <a:endParaRPr sz="10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해당 페이지 이동</a:t>
              </a:r>
              <a:endParaRPr sz="1000"/>
            </a:p>
          </p:txBody>
        </p:sp>
        <p:sp>
          <p:nvSpPr>
            <p:cNvPr id="598" name="Google Shape;598;p55"/>
            <p:cNvSpPr/>
            <p:nvPr/>
          </p:nvSpPr>
          <p:spPr>
            <a:xfrm rot="10188016">
              <a:off x="5183260" y="1511087"/>
              <a:ext cx="1916081" cy="115516"/>
            </a:xfrm>
            <a:prstGeom prst="rightArrow">
              <a:avLst>
                <a:gd name="adj1" fmla="val 0"/>
                <a:gd name="adj2" fmla="val 95673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5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00" name="Google Shape;600;p5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1" name="Google Shape;601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(회원별 상단 메뉴 변화)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607" name="Google Shape;607;p5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09" name="Google Shape;6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75" y="1631425"/>
            <a:ext cx="8480449" cy="3552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0" name="Google Shape;610;p56"/>
          <p:cNvSpPr txBox="1"/>
          <p:nvPr/>
        </p:nvSpPr>
        <p:spPr>
          <a:xfrm>
            <a:off x="331775" y="1263125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 b="1"/>
              <a:t>로그인 하기 전</a:t>
            </a:r>
            <a:r>
              <a:rPr lang="ko"/>
              <a:t> Header상태</a:t>
            </a:r>
            <a:endParaRPr/>
          </a:p>
        </p:txBody>
      </p:sp>
      <p:pic>
        <p:nvPicPr>
          <p:cNvPr id="611" name="Google Shape;6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75" y="2790163"/>
            <a:ext cx="8480449" cy="3552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2" name="Google Shape;612;p56"/>
          <p:cNvSpPr txBox="1"/>
          <p:nvPr/>
        </p:nvSpPr>
        <p:spPr>
          <a:xfrm>
            <a:off x="331775" y="2432950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 b="1"/>
              <a:t>일반 회원 로그인</a:t>
            </a:r>
            <a:r>
              <a:rPr lang="ko"/>
              <a:t> Header상태</a:t>
            </a:r>
            <a:endParaRPr/>
          </a:p>
        </p:txBody>
      </p:sp>
      <p:pic>
        <p:nvPicPr>
          <p:cNvPr id="613" name="Google Shape;6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48950"/>
            <a:ext cx="8480449" cy="3552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4" name="Google Shape;614;p56"/>
          <p:cNvSpPr txBox="1"/>
          <p:nvPr/>
        </p:nvSpPr>
        <p:spPr>
          <a:xfrm>
            <a:off x="318125" y="3593750"/>
            <a:ext cx="2885700" cy="355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 b="1"/>
              <a:t>업체 회원 로그인</a:t>
            </a:r>
            <a:r>
              <a:rPr lang="ko"/>
              <a:t> Header상태</a:t>
            </a:r>
            <a:endParaRPr/>
          </a:p>
        </p:txBody>
      </p:sp>
      <p:grpSp>
        <p:nvGrpSpPr>
          <p:cNvPr id="615" name="Google Shape;615;p5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16" name="Google Shape;616;p5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17" name="Google Shape;617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56"/>
          <p:cNvSpPr txBox="1"/>
          <p:nvPr/>
        </p:nvSpPr>
        <p:spPr>
          <a:xfrm>
            <a:off x="4724400" y="2873000"/>
            <a:ext cx="6066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56"/>
          <p:cNvSpPr txBox="1"/>
          <p:nvPr/>
        </p:nvSpPr>
        <p:spPr>
          <a:xfrm>
            <a:off x="5792750" y="2873000"/>
            <a:ext cx="22227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6"/>
          <p:cNvSpPr txBox="1"/>
          <p:nvPr/>
        </p:nvSpPr>
        <p:spPr>
          <a:xfrm>
            <a:off x="4638725" y="4031750"/>
            <a:ext cx="6066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6"/>
          <p:cNvSpPr txBox="1"/>
          <p:nvPr/>
        </p:nvSpPr>
        <p:spPr>
          <a:xfrm>
            <a:off x="5707075" y="4031750"/>
            <a:ext cx="2222700" cy="18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(중간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27" name="Google Shape;627;p5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29" name="Google Shape;6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88" y="1229026"/>
            <a:ext cx="8245226" cy="33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7"/>
          <p:cNvSpPr/>
          <p:nvPr/>
        </p:nvSpPr>
        <p:spPr>
          <a:xfrm rot="-8105856">
            <a:off x="6806461" y="2276256"/>
            <a:ext cx="996173" cy="8697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7"/>
          <p:cNvSpPr/>
          <p:nvPr/>
        </p:nvSpPr>
        <p:spPr>
          <a:xfrm>
            <a:off x="7100600" y="2661350"/>
            <a:ext cx="1780800" cy="1276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      오늘의 추천 공간 리스트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공간 상세페이지 이동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/>
              <a:t>※공간 예약이 많은 순으로 추천공간이 최신화</a:t>
            </a:r>
            <a:endParaRPr sz="900" b="1"/>
          </a:p>
        </p:txBody>
      </p:sp>
      <p:sp>
        <p:nvSpPr>
          <p:cNvPr id="632" name="Google Shape;632;p57"/>
          <p:cNvSpPr/>
          <p:nvPr/>
        </p:nvSpPr>
        <p:spPr>
          <a:xfrm>
            <a:off x="207875" y="2317925"/>
            <a:ext cx="1812900" cy="2229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    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마우스 hover 시,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이미지 줌 효과</a:t>
            </a:r>
            <a:endParaRPr sz="1000" b="1"/>
          </a:p>
        </p:txBody>
      </p:sp>
      <p:pic>
        <p:nvPicPr>
          <p:cNvPr id="633" name="Google Shape;63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67" y="2335692"/>
            <a:ext cx="1780850" cy="16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/>
          <p:nvPr/>
        </p:nvSpPr>
        <p:spPr>
          <a:xfrm rot="-1023272">
            <a:off x="1439842" y="2112612"/>
            <a:ext cx="996312" cy="86837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5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36" name="Google Shape;636;p5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7" name="Google Shape;63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(하단 부분)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43" name="Google Shape;643;p5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45" name="Google Shape;6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6288"/>
            <a:ext cx="8839199" cy="222258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8"/>
          <p:cNvSpPr/>
          <p:nvPr/>
        </p:nvSpPr>
        <p:spPr>
          <a:xfrm rot="-1505455">
            <a:off x="981410" y="3681285"/>
            <a:ext cx="996095" cy="86976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8"/>
          <p:cNvSpPr/>
          <p:nvPr/>
        </p:nvSpPr>
        <p:spPr>
          <a:xfrm>
            <a:off x="287740" y="3904910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하단 메뉴바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페이지 이동</a:t>
            </a:r>
            <a:endParaRPr sz="1000"/>
          </a:p>
        </p:txBody>
      </p:sp>
      <p:sp>
        <p:nvSpPr>
          <p:cNvPr id="648" name="Google Shape;648;p58"/>
          <p:cNvSpPr/>
          <p:nvPr/>
        </p:nvSpPr>
        <p:spPr>
          <a:xfrm>
            <a:off x="7508465" y="2432187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버튼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스크롤 TOP 이동</a:t>
            </a:r>
            <a:endParaRPr sz="1000"/>
          </a:p>
        </p:txBody>
      </p:sp>
      <p:sp>
        <p:nvSpPr>
          <p:cNvPr id="649" name="Google Shape;649;p58"/>
          <p:cNvSpPr/>
          <p:nvPr/>
        </p:nvSpPr>
        <p:spPr>
          <a:xfrm rot="3481557">
            <a:off x="8053268" y="3241942"/>
            <a:ext cx="872463" cy="87164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8"/>
          <p:cNvSpPr/>
          <p:nvPr/>
        </p:nvSpPr>
        <p:spPr>
          <a:xfrm rot="-9286989">
            <a:off x="3158066" y="3985527"/>
            <a:ext cx="872442" cy="87087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8"/>
          <p:cNvSpPr/>
          <p:nvPr/>
        </p:nvSpPr>
        <p:spPr>
          <a:xfrm>
            <a:off x="4007675" y="4092101"/>
            <a:ext cx="12831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회사소개 간략 설명</a:t>
            </a:r>
            <a:endParaRPr sz="1000"/>
          </a:p>
        </p:txBody>
      </p:sp>
      <p:grpSp>
        <p:nvGrpSpPr>
          <p:cNvPr id="652" name="Google Shape;652;p5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53" name="Google Shape;653;p5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4" name="Google Shape;654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(검색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60" name="Google Shape;660;p5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62" name="Google Shape;6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325" y="1211700"/>
            <a:ext cx="4517799" cy="358052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9"/>
          <p:cNvSpPr/>
          <p:nvPr/>
        </p:nvSpPr>
        <p:spPr>
          <a:xfrm rot="10787973">
            <a:off x="6932650" y="1993558"/>
            <a:ext cx="51450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9"/>
          <p:cNvSpPr/>
          <p:nvPr/>
        </p:nvSpPr>
        <p:spPr>
          <a:xfrm>
            <a:off x="961200" y="1158948"/>
            <a:ext cx="1283100" cy="420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검색 결과 출력</a:t>
            </a:r>
            <a:endParaRPr sz="1000"/>
          </a:p>
        </p:txBody>
      </p:sp>
      <p:sp>
        <p:nvSpPr>
          <p:cNvPr id="665" name="Google Shape;665;p59"/>
          <p:cNvSpPr/>
          <p:nvPr/>
        </p:nvSpPr>
        <p:spPr>
          <a:xfrm>
            <a:off x="7307925" y="1798525"/>
            <a:ext cx="1733100" cy="1261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리스트 정렬선택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전체(최신등록순)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베스트공간순(예약많은순)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가격 낮은 순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가격높은 순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※4가지로 정렬 가능</a:t>
            </a:r>
            <a:endParaRPr sz="1000"/>
          </a:p>
        </p:txBody>
      </p:sp>
      <p:sp>
        <p:nvSpPr>
          <p:cNvPr id="666" name="Google Shape;666;p59"/>
          <p:cNvSpPr/>
          <p:nvPr/>
        </p:nvSpPr>
        <p:spPr>
          <a:xfrm rot="-22137">
            <a:off x="2244286" y="1273562"/>
            <a:ext cx="111812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5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68" name="Google Shape;668;p5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9" name="Google Shape;669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0" name="Google Shape;670;p59"/>
          <p:cNvSpPr/>
          <p:nvPr/>
        </p:nvSpPr>
        <p:spPr>
          <a:xfrm rot="-22137">
            <a:off x="1394786" y="2385787"/>
            <a:ext cx="1118123" cy="870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9"/>
          <p:cNvSpPr/>
          <p:nvPr/>
        </p:nvSpPr>
        <p:spPr>
          <a:xfrm>
            <a:off x="961190" y="2189585"/>
            <a:ext cx="1283100" cy="479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검색한 리스트 결과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</a:t>
            </a:r>
            <a:r>
              <a:rPr lang="ko" sz="1000" b="1"/>
              <a:t>출력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677" name="Google Shape;677;p6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679" name="Google Shape;6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6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681" name="Google Shape;681;p6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2" name="Google Shape;682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60"/>
          <p:cNvSpPr/>
          <p:nvPr/>
        </p:nvSpPr>
        <p:spPr>
          <a:xfrm rot="10788178">
            <a:off x="6731450" y="18584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7562650" y="178010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이미지 출력</a:t>
            </a:r>
            <a:endParaRPr sz="1000"/>
          </a:p>
        </p:txBody>
      </p:sp>
      <p:sp>
        <p:nvSpPr>
          <p:cNvPr id="685" name="Google Shape;685;p60"/>
          <p:cNvSpPr/>
          <p:nvPr/>
        </p:nvSpPr>
        <p:spPr>
          <a:xfrm rot="-11822">
            <a:off x="1384550" y="27455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0"/>
          <p:cNvSpPr/>
          <p:nvPr/>
        </p:nvSpPr>
        <p:spPr>
          <a:xfrm>
            <a:off x="570075" y="2658292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이름 출력</a:t>
            </a:r>
            <a:endParaRPr sz="1000"/>
          </a:p>
        </p:txBody>
      </p:sp>
      <p:sp>
        <p:nvSpPr>
          <p:cNvPr id="687" name="Google Shape;687;p60"/>
          <p:cNvSpPr/>
          <p:nvPr/>
        </p:nvSpPr>
        <p:spPr>
          <a:xfrm rot="-11822">
            <a:off x="1384550" y="3317344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0"/>
          <p:cNvSpPr/>
          <p:nvPr/>
        </p:nvSpPr>
        <p:spPr>
          <a:xfrm>
            <a:off x="570075" y="3230117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공간소개 글 출력</a:t>
            </a:r>
            <a:endParaRPr sz="1000"/>
          </a:p>
        </p:txBody>
      </p:sp>
      <p:sp>
        <p:nvSpPr>
          <p:cNvPr id="689" name="Google Shape;689;p60"/>
          <p:cNvSpPr/>
          <p:nvPr/>
        </p:nvSpPr>
        <p:spPr>
          <a:xfrm rot="10788178">
            <a:off x="6685175" y="302086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0"/>
          <p:cNvSpPr/>
          <p:nvPr/>
        </p:nvSpPr>
        <p:spPr>
          <a:xfrm>
            <a:off x="7585226" y="294255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찜목록 추가</a:t>
            </a:r>
            <a:endParaRPr sz="1000"/>
          </a:p>
        </p:txBody>
      </p:sp>
      <p:sp>
        <p:nvSpPr>
          <p:cNvPr id="691" name="Google Shape;691;p60"/>
          <p:cNvSpPr/>
          <p:nvPr/>
        </p:nvSpPr>
        <p:spPr>
          <a:xfrm rot="-5413248">
            <a:off x="5800682" y="4020998"/>
            <a:ext cx="467103" cy="855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0"/>
          <p:cNvSpPr/>
          <p:nvPr/>
        </p:nvSpPr>
        <p:spPr>
          <a:xfrm>
            <a:off x="7562650" y="3523875"/>
            <a:ext cx="1254900" cy="379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예약페이지</a:t>
            </a:r>
            <a:r>
              <a:rPr lang="ko" sz="1000"/>
              <a:t> 이동</a:t>
            </a:r>
            <a:endParaRPr sz="1000"/>
          </a:p>
        </p:txBody>
      </p:sp>
      <p:sp>
        <p:nvSpPr>
          <p:cNvPr id="693" name="Google Shape;693;p60"/>
          <p:cNvSpPr/>
          <p:nvPr/>
        </p:nvSpPr>
        <p:spPr>
          <a:xfrm rot="-11935">
            <a:off x="6027375" y="4243792"/>
            <a:ext cx="1728310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60"/>
          <p:cNvSpPr/>
          <p:nvPr/>
        </p:nvSpPr>
        <p:spPr>
          <a:xfrm>
            <a:off x="7577375" y="4039872"/>
            <a:ext cx="1254900" cy="520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전화 POP-UP</a:t>
            </a:r>
            <a:r>
              <a:rPr lang="ko" sz="1000"/>
              <a:t> 창 출력</a:t>
            </a:r>
            <a:endParaRPr sz="1000"/>
          </a:p>
        </p:txBody>
      </p:sp>
      <p:sp>
        <p:nvSpPr>
          <p:cNvPr id="695" name="Google Shape;695;p60"/>
          <p:cNvSpPr/>
          <p:nvPr/>
        </p:nvSpPr>
        <p:spPr>
          <a:xfrm rot="10788178">
            <a:off x="6680767" y="36691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75" y="1235025"/>
            <a:ext cx="4720553" cy="3219337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02" name="Google Shape;702;p6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6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704" name="Google Shape;704;p6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05" name="Google Shape;705;p6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06" name="Google Shape;706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7"/>
          <p:cNvGrpSpPr/>
          <p:nvPr/>
        </p:nvGrpSpPr>
        <p:grpSpPr>
          <a:xfrm>
            <a:off x="270000" y="204100"/>
            <a:ext cx="3129800" cy="4556425"/>
            <a:chOff x="270000" y="204100"/>
            <a:chExt cx="3129800" cy="4556425"/>
          </a:xfrm>
        </p:grpSpPr>
        <p:pic>
          <p:nvPicPr>
            <p:cNvPr id="119" name="Google Shape;11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000" y="204100"/>
              <a:ext cx="3129800" cy="352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17"/>
            <p:cNvSpPr txBox="1"/>
            <p:nvPr/>
          </p:nvSpPr>
          <p:spPr>
            <a:xfrm>
              <a:off x="399800" y="3730325"/>
              <a:ext cx="3000000" cy="10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5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KT경제경영연구소는 국내 공유 오피스 시장이 지난해 600억원 규모에서 해마다 60% 이상 성장해 2022년엔 7700억원 규모로 커질 것으로 전망했다. </a:t>
              </a:r>
              <a:endParaRPr sz="115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출처: 조선일보</a:t>
              </a:r>
              <a:r>
                <a:rPr lang="ko" sz="600">
                  <a:solidFill>
                    <a:srgbClr val="999999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2018.07.03 </a:t>
              </a:r>
              <a:endParaRPr sz="6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3399800" y="204088"/>
            <a:ext cx="2952750" cy="2581275"/>
            <a:chOff x="3391175" y="248238"/>
            <a:chExt cx="2952750" cy="2581275"/>
          </a:xfrm>
        </p:grpSpPr>
        <p:pic>
          <p:nvPicPr>
            <p:cNvPr id="122" name="Google Shape;12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1175" y="248238"/>
              <a:ext cx="2952750" cy="258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7"/>
            <p:cNvSpPr txBox="1"/>
            <p:nvPr/>
          </p:nvSpPr>
          <p:spPr>
            <a:xfrm>
              <a:off x="3465800" y="2604875"/>
              <a:ext cx="2803500" cy="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출처: 조선일보 </a:t>
              </a:r>
              <a:r>
                <a:rPr lang="ko" sz="600">
                  <a:solidFill>
                    <a:srgbClr val="999999"/>
                  </a:solidFill>
                </a:rPr>
                <a:t>2018.09.10</a:t>
              </a:r>
              <a:endParaRPr sz="600"/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4922633" y="2674633"/>
            <a:ext cx="4062192" cy="2245281"/>
            <a:chOff x="5524250" y="2309004"/>
            <a:chExt cx="3460424" cy="2610488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4250" y="2309004"/>
              <a:ext cx="3460424" cy="2610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7"/>
            <p:cNvSpPr txBox="1"/>
            <p:nvPr/>
          </p:nvSpPr>
          <p:spPr>
            <a:xfrm>
              <a:off x="5524250" y="4684325"/>
              <a:ext cx="2803500" cy="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/>
                <a:t>출처: 조선일보 </a:t>
              </a:r>
              <a:r>
                <a:rPr lang="ko" sz="600">
                  <a:solidFill>
                    <a:srgbClr val="999999"/>
                  </a:solidFill>
                </a:rPr>
                <a:t>2018.04.20</a:t>
              </a:r>
              <a:endParaRPr sz="6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250" y="1703417"/>
            <a:ext cx="3911051" cy="293856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13" name="Google Shape;713;p6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6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715" name="Google Shape;71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4117999" cy="3499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6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17" name="Google Shape;717;p6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8" name="Google Shape;718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9" name="Google Shape;719;p62"/>
          <p:cNvSpPr/>
          <p:nvPr/>
        </p:nvSpPr>
        <p:spPr>
          <a:xfrm>
            <a:off x="2769900" y="1128175"/>
            <a:ext cx="14547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Daum 지도 API 구현</a:t>
            </a:r>
            <a:endParaRPr sz="1000"/>
          </a:p>
        </p:txBody>
      </p:sp>
      <p:sp>
        <p:nvSpPr>
          <p:cNvPr id="720" name="Google Shape;720;p62"/>
          <p:cNvSpPr/>
          <p:nvPr/>
        </p:nvSpPr>
        <p:spPr>
          <a:xfrm rot="5389026">
            <a:off x="3601256" y="1514459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2"/>
          <p:cNvSpPr/>
          <p:nvPr/>
        </p:nvSpPr>
        <p:spPr>
          <a:xfrm>
            <a:off x="4921225" y="3873797"/>
            <a:ext cx="2187900" cy="160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722" name="Google Shape;722;p62"/>
          <p:cNvSpPr/>
          <p:nvPr/>
        </p:nvSpPr>
        <p:spPr>
          <a:xfrm>
            <a:off x="3127700" y="2539125"/>
            <a:ext cx="8700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교통편 출력</a:t>
            </a:r>
            <a:endParaRPr sz="1000"/>
          </a:p>
        </p:txBody>
      </p:sp>
      <p:sp>
        <p:nvSpPr>
          <p:cNvPr id="723" name="Google Shape;723;p62"/>
          <p:cNvSpPr/>
          <p:nvPr/>
        </p:nvSpPr>
        <p:spPr>
          <a:xfrm rot="5389026">
            <a:off x="3374456" y="2925396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2"/>
          <p:cNvSpPr/>
          <p:nvPr/>
        </p:nvSpPr>
        <p:spPr>
          <a:xfrm>
            <a:off x="2089275" y="3323150"/>
            <a:ext cx="2057100" cy="2340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동일 업체의 다른 공간 3EA 출력</a:t>
            </a:r>
            <a:endParaRPr sz="1000"/>
          </a:p>
        </p:txBody>
      </p:sp>
      <p:sp>
        <p:nvSpPr>
          <p:cNvPr id="725" name="Google Shape;725;p62"/>
          <p:cNvSpPr/>
          <p:nvPr/>
        </p:nvSpPr>
        <p:spPr>
          <a:xfrm rot="5389026">
            <a:off x="2336031" y="3709421"/>
            <a:ext cx="375902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2"/>
          <p:cNvSpPr/>
          <p:nvPr/>
        </p:nvSpPr>
        <p:spPr>
          <a:xfrm>
            <a:off x="4921225" y="1128175"/>
            <a:ext cx="3911100" cy="563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Daum 지도 API 구현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시 주소 입력 할 때 위도/경도를 DB에 저장하고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자신의 공간을 표시 할 </a:t>
            </a:r>
            <a:r>
              <a:rPr lang="ko" sz="1000">
                <a:solidFill>
                  <a:schemeClr val="dk1"/>
                </a:solidFill>
              </a:rPr>
              <a:t>X(경도), </a:t>
            </a:r>
            <a:r>
              <a:rPr lang="ko" sz="1000"/>
              <a:t> Y(위도) 의 값을 지정해 준다. </a:t>
            </a:r>
            <a:endParaRPr sz="1000"/>
          </a:p>
        </p:txBody>
      </p:sp>
      <p:sp>
        <p:nvSpPr>
          <p:cNvPr id="727" name="Google Shape;727;p62"/>
          <p:cNvSpPr/>
          <p:nvPr/>
        </p:nvSpPr>
        <p:spPr>
          <a:xfrm>
            <a:off x="4921225" y="1760150"/>
            <a:ext cx="2848200" cy="375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(공지사항)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33" name="Google Shape;733;p6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6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735" name="Google Shape;735;p6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36" name="Google Shape;736;p6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7" name="Google Shape;737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8" name="Google Shape;73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211700"/>
            <a:ext cx="5176268" cy="3244351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9" name="Google Shape;73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000" y="1211700"/>
            <a:ext cx="3548626" cy="32727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40" name="Google Shape;740;p63"/>
          <p:cNvCxnSpPr/>
          <p:nvPr/>
        </p:nvCxnSpPr>
        <p:spPr>
          <a:xfrm rot="10800000" flipH="1">
            <a:off x="2406175" y="2700550"/>
            <a:ext cx="3039000" cy="14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1" name="Google Shape;741;p63"/>
          <p:cNvSpPr txBox="1"/>
          <p:nvPr/>
        </p:nvSpPr>
        <p:spPr>
          <a:xfrm>
            <a:off x="7189125" y="1559975"/>
            <a:ext cx="1766100" cy="316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상세페이지</a:t>
            </a:r>
            <a:endParaRPr sz="11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4"/>
          <p:cNvPicPr preferRelativeResize="0"/>
          <p:nvPr/>
        </p:nvPicPr>
        <p:blipFill rotWithShape="1">
          <a:blip r:embed="rId3">
            <a:alphaModFix/>
          </a:blip>
          <a:srcRect b="92440"/>
          <a:stretch/>
        </p:blipFill>
        <p:spPr>
          <a:xfrm>
            <a:off x="270000" y="1211700"/>
            <a:ext cx="5176276" cy="245249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7" name="Google Shape;74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650" y="1609301"/>
            <a:ext cx="2703950" cy="22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4"/>
          <p:cNvPicPr preferRelativeResize="0"/>
          <p:nvPr/>
        </p:nvPicPr>
        <p:blipFill rotWithShape="1">
          <a:blip r:embed="rId5">
            <a:alphaModFix/>
          </a:blip>
          <a:srcRect l="21035" t="1068" r="20057" b="11381"/>
          <a:stretch/>
        </p:blipFill>
        <p:spPr>
          <a:xfrm>
            <a:off x="3299000" y="1609350"/>
            <a:ext cx="2703950" cy="30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(회원가입시 회원유형선택)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50" name="Google Shape;750;p6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6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752" name="Google Shape;752;p64"/>
          <p:cNvSpPr/>
          <p:nvPr/>
        </p:nvSpPr>
        <p:spPr>
          <a:xfrm rot="10799110">
            <a:off x="6002946" y="2847913"/>
            <a:ext cx="11592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6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54" name="Google Shape;754;p6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55" name="Google Shape;755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64"/>
          <p:cNvSpPr/>
          <p:nvPr/>
        </p:nvSpPr>
        <p:spPr>
          <a:xfrm>
            <a:off x="7296400" y="2786825"/>
            <a:ext cx="16389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일반 회원 회원 가입 버튼</a:t>
            </a:r>
            <a:endParaRPr sz="1000"/>
          </a:p>
        </p:txBody>
      </p:sp>
      <p:sp>
        <p:nvSpPr>
          <p:cNvPr id="757" name="Google Shape;757;p64"/>
          <p:cNvSpPr txBox="1"/>
          <p:nvPr/>
        </p:nvSpPr>
        <p:spPr>
          <a:xfrm>
            <a:off x="4955950" y="1211625"/>
            <a:ext cx="490200" cy="24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4"/>
          <p:cNvSpPr txBox="1"/>
          <p:nvPr/>
        </p:nvSpPr>
        <p:spPr>
          <a:xfrm>
            <a:off x="2215575" y="3578075"/>
            <a:ext cx="626700" cy="15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9" name="Google Shape;759;p64"/>
          <p:cNvCxnSpPr>
            <a:stCxn id="757" idx="2"/>
          </p:cNvCxnSpPr>
          <p:nvPr/>
        </p:nvCxnSpPr>
        <p:spPr>
          <a:xfrm>
            <a:off x="5201050" y="1457025"/>
            <a:ext cx="0" cy="209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64"/>
          <p:cNvCxnSpPr/>
          <p:nvPr/>
        </p:nvCxnSpPr>
        <p:spPr>
          <a:xfrm>
            <a:off x="2842263" y="3650225"/>
            <a:ext cx="447300" cy="1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(약관동의)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66" name="Google Shape;766;p6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768" name="Google Shape;7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700"/>
            <a:ext cx="5094637" cy="32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5"/>
          <p:cNvSpPr/>
          <p:nvPr/>
        </p:nvSpPr>
        <p:spPr>
          <a:xfrm>
            <a:off x="2085525" y="3798475"/>
            <a:ext cx="1275000" cy="14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5"/>
          <p:cNvSpPr/>
          <p:nvPr/>
        </p:nvSpPr>
        <p:spPr>
          <a:xfrm rot="10798547">
            <a:off x="3531649" y="3828625"/>
            <a:ext cx="35499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5"/>
          <p:cNvSpPr txBox="1"/>
          <p:nvPr/>
        </p:nvSpPr>
        <p:spPr>
          <a:xfrm>
            <a:off x="6269850" y="1461900"/>
            <a:ext cx="1583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동의 미 체크 시</a:t>
            </a:r>
            <a:endParaRPr/>
          </a:p>
        </p:txBody>
      </p:sp>
      <p:grpSp>
        <p:nvGrpSpPr>
          <p:cNvPr id="772" name="Google Shape;772;p6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773" name="Google Shape;773;p6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4" name="Google Shape;77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5" name="Google Shape;775;p65"/>
          <p:cNvSpPr/>
          <p:nvPr/>
        </p:nvSpPr>
        <p:spPr>
          <a:xfrm rot="-5401407">
            <a:off x="6328504" y="3129150"/>
            <a:ext cx="14658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6" name="Google Shape;7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012" y="1824900"/>
            <a:ext cx="3448785" cy="947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3" y="1261728"/>
            <a:ext cx="5458456" cy="24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6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783" name="Google Shape;783;p6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785" name="Google Shape;785;p66"/>
          <p:cNvSpPr/>
          <p:nvPr/>
        </p:nvSpPr>
        <p:spPr>
          <a:xfrm>
            <a:off x="2656000" y="1683950"/>
            <a:ext cx="406200" cy="17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6"/>
          <p:cNvSpPr txBox="1"/>
          <p:nvPr/>
        </p:nvSpPr>
        <p:spPr>
          <a:xfrm>
            <a:off x="4667900" y="1636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미 입력 시</a:t>
            </a:r>
            <a:endParaRPr sz="1000"/>
          </a:p>
        </p:txBody>
      </p:sp>
      <p:sp>
        <p:nvSpPr>
          <p:cNvPr id="787" name="Google Shape;787;p66"/>
          <p:cNvSpPr txBox="1"/>
          <p:nvPr/>
        </p:nvSpPr>
        <p:spPr>
          <a:xfrm>
            <a:off x="4667900" y="1999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중복 시</a:t>
            </a:r>
            <a:endParaRPr sz="1000"/>
          </a:p>
        </p:txBody>
      </p:sp>
      <p:sp>
        <p:nvSpPr>
          <p:cNvPr id="788" name="Google Shape;788;p66"/>
          <p:cNvSpPr txBox="1"/>
          <p:nvPr/>
        </p:nvSpPr>
        <p:spPr>
          <a:xfrm>
            <a:off x="4667900" y="236212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성공 시</a:t>
            </a:r>
            <a:endParaRPr sz="1000"/>
          </a:p>
        </p:txBody>
      </p:sp>
      <p:pic>
        <p:nvPicPr>
          <p:cNvPr id="789" name="Google Shape;78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900" y="275095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909" y="1669367"/>
            <a:ext cx="3029091" cy="29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5900" y="202495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5900" y="2387950"/>
            <a:ext cx="3029090" cy="3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6"/>
          <p:cNvSpPr/>
          <p:nvPr/>
        </p:nvSpPr>
        <p:spPr>
          <a:xfrm rot="-5401820">
            <a:off x="1378859" y="3728524"/>
            <a:ext cx="5667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6"/>
          <p:cNvSpPr/>
          <p:nvPr/>
        </p:nvSpPr>
        <p:spPr>
          <a:xfrm>
            <a:off x="1443350" y="1669375"/>
            <a:ext cx="1150200" cy="137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6"/>
          <p:cNvSpPr/>
          <p:nvPr/>
        </p:nvSpPr>
        <p:spPr>
          <a:xfrm rot="10798028">
            <a:off x="3124525" y="1770074"/>
            <a:ext cx="1569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6"/>
          <p:cNvSpPr txBox="1"/>
          <p:nvPr/>
        </p:nvSpPr>
        <p:spPr>
          <a:xfrm>
            <a:off x="3682650" y="2725125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입력형식이 맞지 않을 때 </a:t>
            </a:r>
            <a:endParaRPr sz="1000"/>
          </a:p>
        </p:txBody>
      </p:sp>
      <p:pic>
        <p:nvPicPr>
          <p:cNvPr id="797" name="Google Shape;797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201" y="4052975"/>
            <a:ext cx="2507801" cy="7456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8" name="Google Shape;798;p66"/>
          <p:cNvSpPr txBox="1"/>
          <p:nvPr/>
        </p:nvSpPr>
        <p:spPr>
          <a:xfrm>
            <a:off x="37250" y="37606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가입 성공 시</a:t>
            </a:r>
            <a:endParaRPr sz="1000"/>
          </a:p>
        </p:txBody>
      </p:sp>
      <p:sp>
        <p:nvSpPr>
          <p:cNvPr id="799" name="Google Shape;799;p66"/>
          <p:cNvSpPr/>
          <p:nvPr/>
        </p:nvSpPr>
        <p:spPr>
          <a:xfrm>
            <a:off x="1443350" y="3240425"/>
            <a:ext cx="437700" cy="20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6"/>
          <p:cNvSpPr/>
          <p:nvPr/>
        </p:nvSpPr>
        <p:spPr>
          <a:xfrm rot="10397351">
            <a:off x="2712311" y="4416794"/>
            <a:ext cx="2048636" cy="99654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1" name="Google Shape;801;p66"/>
          <p:cNvPicPr preferRelativeResize="0"/>
          <p:nvPr/>
        </p:nvPicPr>
        <p:blipFill rotWithShape="1">
          <a:blip r:embed="rId9">
            <a:alphaModFix/>
          </a:blip>
          <a:srcRect l="12793" t="20483" r="60078" b="66354"/>
          <a:stretch/>
        </p:blipFill>
        <p:spPr>
          <a:xfrm>
            <a:off x="4805175" y="4123633"/>
            <a:ext cx="2572894" cy="67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6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03" name="Google Shape;803;p6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4" name="Google Shape;804;p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499" y="1152825"/>
            <a:ext cx="2700000" cy="22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11" name="Google Shape;811;p6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13" name="Google Shape;813;p67"/>
          <p:cNvGrpSpPr/>
          <p:nvPr/>
        </p:nvGrpSpPr>
        <p:grpSpPr>
          <a:xfrm>
            <a:off x="72139" y="4636800"/>
            <a:ext cx="9144000" cy="379475"/>
            <a:chOff x="0" y="4636800"/>
            <a:chExt cx="9144000" cy="379475"/>
          </a:xfrm>
        </p:grpSpPr>
        <p:sp>
          <p:nvSpPr>
            <p:cNvPr id="814" name="Google Shape;814;p6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5" name="Google Shape;815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6" name="Google Shape;81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463" y="1152825"/>
            <a:ext cx="2662325" cy="9094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7" name="Google Shape;817;p67"/>
          <p:cNvSpPr/>
          <p:nvPr/>
        </p:nvSpPr>
        <p:spPr>
          <a:xfrm>
            <a:off x="6170400" y="2261675"/>
            <a:ext cx="23277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로그인 실패시 출력되는 alert 창</a:t>
            </a:r>
            <a:endParaRPr sz="1000"/>
          </a:p>
        </p:txBody>
      </p:sp>
      <p:pic>
        <p:nvPicPr>
          <p:cNvPr id="818" name="Google Shape;81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000" y="1152813"/>
            <a:ext cx="2703953" cy="22199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" name="Google Shape;819;p67"/>
          <p:cNvCxnSpPr>
            <a:stCxn id="817" idx="0"/>
            <a:endCxn id="816" idx="2"/>
          </p:cNvCxnSpPr>
          <p:nvPr/>
        </p:nvCxnSpPr>
        <p:spPr>
          <a:xfrm rot="10800000" flipH="1">
            <a:off x="7334250" y="2062175"/>
            <a:ext cx="2400" cy="19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0" name="Google Shape;820;p67"/>
          <p:cNvCxnSpPr/>
          <p:nvPr/>
        </p:nvCxnSpPr>
        <p:spPr>
          <a:xfrm>
            <a:off x="375275" y="3267125"/>
            <a:ext cx="728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67"/>
          <p:cNvCxnSpPr/>
          <p:nvPr/>
        </p:nvCxnSpPr>
        <p:spPr>
          <a:xfrm>
            <a:off x="3176675" y="3267125"/>
            <a:ext cx="728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67"/>
          <p:cNvCxnSpPr/>
          <p:nvPr/>
        </p:nvCxnSpPr>
        <p:spPr>
          <a:xfrm>
            <a:off x="1179875" y="3267125"/>
            <a:ext cx="87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67"/>
          <p:cNvCxnSpPr/>
          <p:nvPr/>
        </p:nvCxnSpPr>
        <p:spPr>
          <a:xfrm>
            <a:off x="3998000" y="3267125"/>
            <a:ext cx="87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67"/>
          <p:cNvCxnSpPr/>
          <p:nvPr/>
        </p:nvCxnSpPr>
        <p:spPr>
          <a:xfrm>
            <a:off x="2139133" y="3267125"/>
            <a:ext cx="590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67"/>
          <p:cNvCxnSpPr/>
          <p:nvPr/>
        </p:nvCxnSpPr>
        <p:spPr>
          <a:xfrm>
            <a:off x="4962633" y="3267125"/>
            <a:ext cx="590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(아이디 찾기)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31" name="Google Shape;831;p6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33" name="Google Shape;833;p6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34" name="Google Shape;834;p6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5" name="Google Shape;835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6" name="Google Shape;836;p68"/>
          <p:cNvPicPr preferRelativeResize="0"/>
          <p:nvPr/>
        </p:nvPicPr>
        <p:blipFill rotWithShape="1">
          <a:blip r:embed="rId4">
            <a:alphaModFix/>
          </a:blip>
          <a:srcRect r="16541" b="47643"/>
          <a:stretch/>
        </p:blipFill>
        <p:spPr>
          <a:xfrm>
            <a:off x="4376913" y="1421294"/>
            <a:ext cx="2980975" cy="9226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7" name="Google Shape;837;p68"/>
          <p:cNvPicPr preferRelativeResize="0"/>
          <p:nvPr/>
        </p:nvPicPr>
        <p:blipFill rotWithShape="1">
          <a:blip r:embed="rId5">
            <a:alphaModFix/>
          </a:blip>
          <a:srcRect l="20856" t="14692" r="23674" b="29757"/>
          <a:stretch/>
        </p:blipFill>
        <p:spPr>
          <a:xfrm>
            <a:off x="1795775" y="2724150"/>
            <a:ext cx="2060350" cy="181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68"/>
          <p:cNvCxnSpPr>
            <a:stCxn id="839" idx="3"/>
            <a:endCxn id="836" idx="1"/>
          </p:cNvCxnSpPr>
          <p:nvPr/>
        </p:nvCxnSpPr>
        <p:spPr>
          <a:xfrm>
            <a:off x="3514113" y="1882594"/>
            <a:ext cx="8628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0" name="Google Shape;840;p68"/>
          <p:cNvPicPr preferRelativeResize="0"/>
          <p:nvPr/>
        </p:nvPicPr>
        <p:blipFill rotWithShape="1">
          <a:blip r:embed="rId6">
            <a:alphaModFix/>
          </a:blip>
          <a:srcRect r="22570" b="38183"/>
          <a:stretch/>
        </p:blipFill>
        <p:spPr>
          <a:xfrm>
            <a:off x="4376925" y="2823675"/>
            <a:ext cx="2980975" cy="922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41" name="Google Shape;841;p68"/>
          <p:cNvCxnSpPr>
            <a:endCxn id="840" idx="1"/>
          </p:cNvCxnSpPr>
          <p:nvPr/>
        </p:nvCxnSpPr>
        <p:spPr>
          <a:xfrm rot="10800000" flipH="1">
            <a:off x="3870825" y="3284975"/>
            <a:ext cx="506100" cy="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2" name="Google Shape;84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0375" y="1076273"/>
            <a:ext cx="1831150" cy="154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(비밀번호 찾기 &amp; 수정)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48" name="Google Shape;848;p6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6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850" name="Google Shape;850;p6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51" name="Google Shape;851;p6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2" name="Google Shape;852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Google Shape;8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1128875"/>
            <a:ext cx="2910175" cy="2335625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4" name="Google Shape;85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389" y="1128286"/>
            <a:ext cx="2579100" cy="2335634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5" name="Google Shape;85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5527" y="1186911"/>
            <a:ext cx="3113223" cy="219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56" name="Google Shape;856;p69"/>
          <p:cNvCxnSpPr>
            <a:endCxn id="855" idx="2"/>
          </p:cNvCxnSpPr>
          <p:nvPr/>
        </p:nvCxnSpPr>
        <p:spPr>
          <a:xfrm>
            <a:off x="1648138" y="3225611"/>
            <a:ext cx="5814000" cy="152400"/>
          </a:xfrm>
          <a:prstGeom prst="bentConnector4">
            <a:avLst>
              <a:gd name="adj1" fmla="val 129"/>
              <a:gd name="adj2" fmla="val 25625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7" name="Google Shape;857;p69"/>
          <p:cNvCxnSpPr>
            <a:endCxn id="855" idx="2"/>
          </p:cNvCxnSpPr>
          <p:nvPr/>
        </p:nvCxnSpPr>
        <p:spPr>
          <a:xfrm>
            <a:off x="4495738" y="3299111"/>
            <a:ext cx="2966400" cy="78900"/>
          </a:xfrm>
          <a:prstGeom prst="bentConnector4">
            <a:avLst>
              <a:gd name="adj1" fmla="val 8"/>
              <a:gd name="adj2" fmla="val 40180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- 예약하기)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63" name="Google Shape;863;p7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7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65" name="Google Shape;8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7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67" name="Google Shape;867;p7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8" name="Google Shape;868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9" name="Google Shape;869;p70"/>
          <p:cNvSpPr/>
          <p:nvPr/>
        </p:nvSpPr>
        <p:spPr>
          <a:xfrm>
            <a:off x="7562650" y="3523875"/>
            <a:ext cx="1254900" cy="379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예약페이지</a:t>
            </a:r>
            <a:r>
              <a:rPr lang="ko" sz="1000"/>
              <a:t> 이동</a:t>
            </a:r>
            <a:endParaRPr sz="1000"/>
          </a:p>
        </p:txBody>
      </p:sp>
      <p:sp>
        <p:nvSpPr>
          <p:cNvPr id="870" name="Google Shape;870;p70"/>
          <p:cNvSpPr/>
          <p:nvPr/>
        </p:nvSpPr>
        <p:spPr>
          <a:xfrm rot="10788178">
            <a:off x="6680767" y="366911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575" y="1176900"/>
            <a:ext cx="4170476" cy="28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페이지[1/2])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77" name="Google Shape;877;p7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7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79" name="Google Shape;8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125" y="3718800"/>
            <a:ext cx="1574525" cy="108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7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881" name="Google Shape;881;p7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2" name="Google Shape;882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3" name="Google Shape;883;p71"/>
          <p:cNvSpPr/>
          <p:nvPr/>
        </p:nvSpPr>
        <p:spPr>
          <a:xfrm>
            <a:off x="7180800" y="2036175"/>
            <a:ext cx="1306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공간 정보</a:t>
            </a:r>
            <a:endParaRPr sz="1000"/>
          </a:p>
        </p:txBody>
      </p:sp>
      <p:sp>
        <p:nvSpPr>
          <p:cNvPr id="884" name="Google Shape;884;p71"/>
          <p:cNvSpPr/>
          <p:nvPr/>
        </p:nvSpPr>
        <p:spPr>
          <a:xfrm rot="10798938">
            <a:off x="6209700" y="2134869"/>
            <a:ext cx="971100" cy="37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71"/>
          <p:cNvSpPr/>
          <p:nvPr/>
        </p:nvSpPr>
        <p:spPr>
          <a:xfrm rot="-753">
            <a:off x="2975625" y="4244780"/>
            <a:ext cx="1369200" cy="37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71"/>
          <p:cNvSpPr/>
          <p:nvPr/>
        </p:nvSpPr>
        <p:spPr>
          <a:xfrm>
            <a:off x="2376450" y="4176250"/>
            <a:ext cx="1306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사용 달 설정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8"/>
          <p:cNvGrpSpPr/>
          <p:nvPr/>
        </p:nvGrpSpPr>
        <p:grpSpPr>
          <a:xfrm>
            <a:off x="3164863" y="152400"/>
            <a:ext cx="2815225" cy="2813025"/>
            <a:chOff x="152400" y="152400"/>
            <a:chExt cx="2815225" cy="2813025"/>
          </a:xfrm>
        </p:grpSpPr>
        <p:pic>
          <p:nvPicPr>
            <p:cNvPr id="132" name="Google Shape;13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2813025" cy="281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8"/>
            <p:cNvSpPr txBox="1"/>
            <p:nvPr/>
          </p:nvSpPr>
          <p:spPr>
            <a:xfrm>
              <a:off x="154525" y="2796175"/>
              <a:ext cx="28131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lt2"/>
                  </a:solidFill>
                </a:rPr>
                <a:t>출처: 양순이쇼 블로그 </a:t>
              </a:r>
              <a:r>
                <a:rPr lang="ko" sz="600" u="sng">
                  <a:solidFill>
                    <a:schemeClr val="hlink"/>
                  </a:solidFill>
                  <a:hlinkClick r:id="rId4"/>
                </a:rPr>
                <a:t>https://m.blog.naver.com/jiyi94/221219291702</a:t>
              </a:r>
              <a:endParaRPr sz="600">
                <a:solidFill>
                  <a:schemeClr val="lt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2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199850" y="152400"/>
            <a:ext cx="2813100" cy="2813025"/>
            <a:chOff x="3113775" y="152400"/>
            <a:chExt cx="2813100" cy="2813025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7825" y="152400"/>
              <a:ext cx="2804988" cy="281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8"/>
            <p:cNvSpPr txBox="1"/>
            <p:nvPr/>
          </p:nvSpPr>
          <p:spPr>
            <a:xfrm>
              <a:off x="3113775" y="2796175"/>
              <a:ext cx="28131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>
                  <a:solidFill>
                    <a:schemeClr val="lt2"/>
                  </a:solidFill>
                </a:rPr>
                <a:t>출처: 양순이쇼 블로그 </a:t>
              </a:r>
              <a:r>
                <a:rPr lang="ko" sz="600" u="sng">
                  <a:solidFill>
                    <a:schemeClr val="hlink"/>
                  </a:solidFill>
                  <a:hlinkClick r:id="rId4"/>
                </a:rPr>
                <a:t>https://m.blog.naver.com/jiyi94/221219291702</a:t>
              </a:r>
              <a:endParaRPr sz="600">
                <a:solidFill>
                  <a:schemeClr val="lt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chemeClr val="lt2"/>
                </a:solidFill>
              </a:endParaRPr>
            </a:p>
          </p:txBody>
        </p:sp>
      </p:grpSp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525" y="152400"/>
            <a:ext cx="2923648" cy="21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13" y="2232725"/>
            <a:ext cx="2109769" cy="2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675" y="2232773"/>
            <a:ext cx="2109750" cy="28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75" y="152400"/>
            <a:ext cx="8839203" cy="4609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700" y="1524000"/>
            <a:ext cx="4361600" cy="29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페이지[2/2])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893" name="Google Shape;893;p7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7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895" name="Google Shape;895;p72"/>
          <p:cNvPicPr preferRelativeResize="0"/>
          <p:nvPr/>
        </p:nvPicPr>
        <p:blipFill rotWithShape="1">
          <a:blip r:embed="rId4">
            <a:alphaModFix/>
          </a:blip>
          <a:srcRect l="29273" t="788" r="27146" b="80385"/>
          <a:stretch/>
        </p:blipFill>
        <p:spPr>
          <a:xfrm>
            <a:off x="6413136" y="2324350"/>
            <a:ext cx="2609015" cy="8239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6" name="Google Shape;896;p72"/>
          <p:cNvPicPr preferRelativeResize="0"/>
          <p:nvPr/>
        </p:nvPicPr>
        <p:blipFill rotWithShape="1">
          <a:blip r:embed="rId5">
            <a:alphaModFix/>
          </a:blip>
          <a:srcRect l="29312" t="789" r="27107" b="81706"/>
          <a:stretch/>
        </p:blipFill>
        <p:spPr>
          <a:xfrm>
            <a:off x="6413137" y="1183290"/>
            <a:ext cx="2609015" cy="76608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97" name="Google Shape;89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3127" y="3511917"/>
            <a:ext cx="2609017" cy="76120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8" name="Google Shape;898;p72"/>
          <p:cNvSpPr/>
          <p:nvPr/>
        </p:nvSpPr>
        <p:spPr>
          <a:xfrm rot="-968">
            <a:off x="1372971" y="4224743"/>
            <a:ext cx="10656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7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00" name="Google Shape;900;p7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1" name="Google Shape;901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2" name="Google Shape;902;p72"/>
          <p:cNvSpPr/>
          <p:nvPr/>
        </p:nvSpPr>
        <p:spPr>
          <a:xfrm>
            <a:off x="6413125" y="4255585"/>
            <a:ext cx="19959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공간 부족시 나오는 alert창</a:t>
            </a:r>
            <a:endParaRPr sz="1000"/>
          </a:p>
        </p:txBody>
      </p:sp>
      <p:sp>
        <p:nvSpPr>
          <p:cNvPr id="903" name="Google Shape;903;p72"/>
          <p:cNvSpPr/>
          <p:nvPr/>
        </p:nvSpPr>
        <p:spPr>
          <a:xfrm>
            <a:off x="6413125" y="1933321"/>
            <a:ext cx="165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여부를 묻는 alert창</a:t>
            </a:r>
            <a:endParaRPr sz="1000"/>
          </a:p>
        </p:txBody>
      </p:sp>
      <p:sp>
        <p:nvSpPr>
          <p:cNvPr id="904" name="Google Shape;904;p72"/>
          <p:cNvSpPr/>
          <p:nvPr/>
        </p:nvSpPr>
        <p:spPr>
          <a:xfrm>
            <a:off x="6413125" y="3129004"/>
            <a:ext cx="19152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성공을 알려주는 alert창</a:t>
            </a:r>
            <a:endParaRPr sz="1000"/>
          </a:p>
        </p:txBody>
      </p:sp>
      <p:sp>
        <p:nvSpPr>
          <p:cNvPr id="905" name="Google Shape;905;p72"/>
          <p:cNvSpPr/>
          <p:nvPr/>
        </p:nvSpPr>
        <p:spPr>
          <a:xfrm>
            <a:off x="734925" y="3979650"/>
            <a:ext cx="12696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하기</a:t>
            </a:r>
            <a:r>
              <a:rPr lang="ko" sz="1000"/>
              <a:t>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완료 페이지</a:t>
            </a:r>
            <a:r>
              <a:rPr lang="ko" sz="1000"/>
              <a:t>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</a:t>
            </a:r>
            <a:r>
              <a:rPr lang="ko" sz="2600" b="1">
                <a:solidFill>
                  <a:srgbClr val="4F779D"/>
                </a:solidFill>
              </a:rPr>
              <a:t>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완료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11" name="Google Shape;911;p7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7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13" name="Google Shape;913;p7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14" name="Google Shape;914;p7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5" name="Google Shape;915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6" name="Google Shape;9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225" y="1152827"/>
            <a:ext cx="3563551" cy="3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3"/>
          <p:cNvSpPr/>
          <p:nvPr/>
        </p:nvSpPr>
        <p:spPr>
          <a:xfrm rot="10800000">
            <a:off x="6140552" y="1970593"/>
            <a:ext cx="4290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3"/>
          <p:cNvSpPr/>
          <p:nvPr/>
        </p:nvSpPr>
        <p:spPr>
          <a:xfrm>
            <a:off x="6520600" y="1725493"/>
            <a:ext cx="14064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완료시 예약 정보 출력</a:t>
            </a:r>
            <a:endParaRPr sz="1000"/>
          </a:p>
        </p:txBody>
      </p:sp>
      <p:sp>
        <p:nvSpPr>
          <p:cNvPr id="919" name="Google Shape;919;p73"/>
          <p:cNvSpPr/>
          <p:nvPr/>
        </p:nvSpPr>
        <p:spPr>
          <a:xfrm>
            <a:off x="2541152" y="4692343"/>
            <a:ext cx="4290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73"/>
          <p:cNvSpPr/>
          <p:nvPr/>
        </p:nvSpPr>
        <p:spPr>
          <a:xfrm>
            <a:off x="1134750" y="4270918"/>
            <a:ext cx="14064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클릭 시,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예약 목록으로 이동</a:t>
            </a:r>
            <a:endParaRPr sz="1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26" name="Google Shape;926;p7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7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28" name="Google Shape;928;p7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29" name="Google Shape;929;p7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1" name="Google Shape;93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2" name="Google Shape;932;p74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38" name="Google Shape;938;p7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7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940" name="Google Shape;940;p75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75"/>
          <p:cNvSpPr/>
          <p:nvPr/>
        </p:nvSpPr>
        <p:spPr>
          <a:xfrm>
            <a:off x="2356525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75"/>
          <p:cNvSpPr/>
          <p:nvPr/>
        </p:nvSpPr>
        <p:spPr>
          <a:xfrm rot="-2701772">
            <a:off x="1273586" y="3712391"/>
            <a:ext cx="1234821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75"/>
          <p:cNvSpPr txBox="1"/>
          <p:nvPr/>
        </p:nvSpPr>
        <p:spPr>
          <a:xfrm>
            <a:off x="717125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목록 페이지로 이동</a:t>
            </a:r>
            <a:endParaRPr sz="1000"/>
          </a:p>
        </p:txBody>
      </p:sp>
      <p:grpSp>
        <p:nvGrpSpPr>
          <p:cNvPr id="944" name="Google Shape;944;p7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45" name="Google Shape;945;p7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6" name="Google Shape;946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6"/>
          <p:cNvSpPr/>
          <p:nvPr/>
        </p:nvSpPr>
        <p:spPr>
          <a:xfrm>
            <a:off x="1127288" y="4335720"/>
            <a:ext cx="5288700" cy="36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2" name="Google Shape;9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89" y="1211700"/>
            <a:ext cx="5842223" cy="284920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(예약 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54" name="Google Shape;954;p7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7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956" name="Google Shape;956;p7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57" name="Google Shape;957;p7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8" name="Google Shape;958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9" name="Google Shape;959;p76"/>
          <p:cNvSpPr/>
          <p:nvPr/>
        </p:nvSpPr>
        <p:spPr>
          <a:xfrm>
            <a:off x="5701400" y="3609875"/>
            <a:ext cx="714600" cy="37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0" name="Google Shape;96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6438" y="3314936"/>
            <a:ext cx="484525" cy="1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450" y="3059575"/>
            <a:ext cx="484525" cy="1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6"/>
          <p:cNvSpPr/>
          <p:nvPr/>
        </p:nvSpPr>
        <p:spPr>
          <a:xfrm>
            <a:off x="5701400" y="3024738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76"/>
          <p:cNvSpPr/>
          <p:nvPr/>
        </p:nvSpPr>
        <p:spPr>
          <a:xfrm>
            <a:off x="5701400" y="27778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76"/>
          <p:cNvSpPr/>
          <p:nvPr/>
        </p:nvSpPr>
        <p:spPr>
          <a:xfrm>
            <a:off x="5701400" y="204817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76"/>
          <p:cNvSpPr/>
          <p:nvPr/>
        </p:nvSpPr>
        <p:spPr>
          <a:xfrm>
            <a:off x="5701400" y="24071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76"/>
          <p:cNvSpPr/>
          <p:nvPr/>
        </p:nvSpPr>
        <p:spPr>
          <a:xfrm>
            <a:off x="5701425" y="3312125"/>
            <a:ext cx="714600" cy="19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76"/>
          <p:cNvSpPr/>
          <p:nvPr/>
        </p:nvSpPr>
        <p:spPr>
          <a:xfrm rot="10798866">
            <a:off x="6565203" y="28331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76"/>
          <p:cNvSpPr txBox="1"/>
          <p:nvPr/>
        </p:nvSpPr>
        <p:spPr>
          <a:xfrm>
            <a:off x="7527750" y="269277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초기 상태</a:t>
            </a:r>
            <a:endParaRPr sz="1000"/>
          </a:p>
        </p:txBody>
      </p:sp>
      <p:sp>
        <p:nvSpPr>
          <p:cNvPr id="969" name="Google Shape;969;p76"/>
          <p:cNvSpPr/>
          <p:nvPr/>
        </p:nvSpPr>
        <p:spPr>
          <a:xfrm rot="10798866">
            <a:off x="6565203" y="37573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76"/>
          <p:cNvSpPr txBox="1"/>
          <p:nvPr/>
        </p:nvSpPr>
        <p:spPr>
          <a:xfrm>
            <a:off x="7527750" y="361692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업체의 예약 승인</a:t>
            </a:r>
            <a:endParaRPr sz="1000"/>
          </a:p>
        </p:txBody>
      </p:sp>
      <p:sp>
        <p:nvSpPr>
          <p:cNvPr id="971" name="Google Shape;971;p76"/>
          <p:cNvSpPr/>
          <p:nvPr/>
        </p:nvSpPr>
        <p:spPr>
          <a:xfrm rot="10798866">
            <a:off x="6565203" y="21035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76"/>
          <p:cNvSpPr txBox="1"/>
          <p:nvPr/>
        </p:nvSpPr>
        <p:spPr>
          <a:xfrm>
            <a:off x="7527750" y="196312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후 결제</a:t>
            </a:r>
            <a:endParaRPr sz="1000"/>
          </a:p>
        </p:txBody>
      </p:sp>
      <p:sp>
        <p:nvSpPr>
          <p:cNvPr id="973" name="Google Shape;973;p76"/>
          <p:cNvSpPr/>
          <p:nvPr/>
        </p:nvSpPr>
        <p:spPr>
          <a:xfrm rot="10798866">
            <a:off x="6565203" y="3080095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76"/>
          <p:cNvSpPr txBox="1"/>
          <p:nvPr/>
        </p:nvSpPr>
        <p:spPr>
          <a:xfrm>
            <a:off x="7527750" y="2939700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후 취소</a:t>
            </a:r>
            <a:endParaRPr sz="1000"/>
          </a:p>
        </p:txBody>
      </p:sp>
      <p:sp>
        <p:nvSpPr>
          <p:cNvPr id="975" name="Google Shape;975;p76"/>
          <p:cNvSpPr/>
          <p:nvPr/>
        </p:nvSpPr>
        <p:spPr>
          <a:xfrm rot="10798866">
            <a:off x="6565203" y="24624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76"/>
          <p:cNvSpPr txBox="1"/>
          <p:nvPr/>
        </p:nvSpPr>
        <p:spPr>
          <a:xfrm>
            <a:off x="7527750" y="2322075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업체의 예약 거절</a:t>
            </a:r>
            <a:endParaRPr sz="1000"/>
          </a:p>
        </p:txBody>
      </p:sp>
      <p:sp>
        <p:nvSpPr>
          <p:cNvPr id="977" name="Google Shape;977;p76"/>
          <p:cNvSpPr/>
          <p:nvPr/>
        </p:nvSpPr>
        <p:spPr>
          <a:xfrm rot="10798866">
            <a:off x="6565203" y="3348582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76"/>
          <p:cNvSpPr txBox="1"/>
          <p:nvPr/>
        </p:nvSpPr>
        <p:spPr>
          <a:xfrm>
            <a:off x="7527750" y="3208188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사용기간 종료</a:t>
            </a:r>
            <a:endParaRPr sz="1000"/>
          </a:p>
        </p:txBody>
      </p:sp>
      <p:pic>
        <p:nvPicPr>
          <p:cNvPr id="979" name="Google Shape;97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7275" y="4025800"/>
            <a:ext cx="5288725" cy="2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6"/>
          <p:cNvSpPr/>
          <p:nvPr/>
        </p:nvSpPr>
        <p:spPr>
          <a:xfrm>
            <a:off x="5701425" y="4053685"/>
            <a:ext cx="714600" cy="2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76"/>
          <p:cNvSpPr/>
          <p:nvPr/>
        </p:nvSpPr>
        <p:spPr>
          <a:xfrm rot="10798866">
            <a:off x="6565203" y="4129945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76"/>
          <p:cNvSpPr txBox="1"/>
          <p:nvPr/>
        </p:nvSpPr>
        <p:spPr>
          <a:xfrm>
            <a:off x="7527750" y="3989550"/>
            <a:ext cx="15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완료 후 사용기간</a:t>
            </a:r>
            <a:endParaRPr sz="1000"/>
          </a:p>
        </p:txBody>
      </p:sp>
      <p:pic>
        <p:nvPicPr>
          <p:cNvPr id="983" name="Google Shape;983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0048" y="4352725"/>
            <a:ext cx="5288725" cy="3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7"/>
          <p:cNvSpPr/>
          <p:nvPr/>
        </p:nvSpPr>
        <p:spPr>
          <a:xfrm rot="5388124">
            <a:off x="7311408" y="2254050"/>
            <a:ext cx="1476309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7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(공간 상세 페이지 - 찜하기)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990" name="Google Shape;990;p7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7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992" name="Google Shape;9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675" y="1211700"/>
            <a:ext cx="4781788" cy="32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Google Shape;993;p7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994" name="Google Shape;994;p7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95" name="Google Shape;995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6" name="Google Shape;996;p77"/>
          <p:cNvSpPr/>
          <p:nvPr/>
        </p:nvSpPr>
        <p:spPr>
          <a:xfrm rot="10788178">
            <a:off x="6685175" y="3020869"/>
            <a:ext cx="872405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77"/>
          <p:cNvSpPr/>
          <p:nvPr/>
        </p:nvSpPr>
        <p:spPr>
          <a:xfrm>
            <a:off x="7585226" y="2942550"/>
            <a:ext cx="12006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공간 찜목록 추가</a:t>
            </a:r>
            <a:endParaRPr sz="1000"/>
          </a:p>
        </p:txBody>
      </p:sp>
      <p:grpSp>
        <p:nvGrpSpPr>
          <p:cNvPr id="998" name="Google Shape;998;p77"/>
          <p:cNvGrpSpPr/>
          <p:nvPr/>
        </p:nvGrpSpPr>
        <p:grpSpPr>
          <a:xfrm>
            <a:off x="2891760" y="1076272"/>
            <a:ext cx="3379621" cy="1017600"/>
            <a:chOff x="2891760" y="1076272"/>
            <a:chExt cx="3379621" cy="1017600"/>
          </a:xfrm>
        </p:grpSpPr>
        <p:pic>
          <p:nvPicPr>
            <p:cNvPr id="999" name="Google Shape;999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91760" y="1076272"/>
              <a:ext cx="3379621" cy="101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0" name="Google Shape;1000;p77"/>
            <p:cNvSpPr/>
            <p:nvPr/>
          </p:nvSpPr>
          <p:spPr>
            <a:xfrm>
              <a:off x="3020100" y="1211700"/>
              <a:ext cx="1126200" cy="17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77"/>
          <p:cNvSpPr/>
          <p:nvPr/>
        </p:nvSpPr>
        <p:spPr>
          <a:xfrm rot="10788390">
            <a:off x="6271267" y="1505840"/>
            <a:ext cx="1776610" cy="87300"/>
          </a:xfrm>
          <a:prstGeom prst="rightArrow">
            <a:avLst>
              <a:gd name="adj1" fmla="val 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07" name="Google Shape;1007;p7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7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009" name="Google Shape;1009;p7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10" name="Google Shape;1010;p7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11" name="Google Shape;1011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2" name="Google Shape;101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3" name="Google Shape;1013;p78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19" name="Google Shape;1019;p7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7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21" name="Google Shape;1021;p79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9"/>
          <p:cNvSpPr/>
          <p:nvPr/>
        </p:nvSpPr>
        <p:spPr>
          <a:xfrm rot="-5401134">
            <a:off x="4098303" y="378707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79"/>
          <p:cNvSpPr/>
          <p:nvPr/>
        </p:nvSpPr>
        <p:spPr>
          <a:xfrm>
            <a:off x="3894900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79"/>
          <p:cNvSpPr txBox="1"/>
          <p:nvPr/>
        </p:nvSpPr>
        <p:spPr>
          <a:xfrm>
            <a:off x="3663750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찜 목록 페이지로 이동</a:t>
            </a:r>
            <a:endParaRPr sz="1000"/>
          </a:p>
        </p:txBody>
      </p:sp>
      <p:grpSp>
        <p:nvGrpSpPr>
          <p:cNvPr id="1025" name="Google Shape;1025;p7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26" name="Google Shape;1026;p7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7" name="Google Shape;1027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(찜 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33" name="Google Shape;1033;p8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8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35" name="Google Shape;1035;p80"/>
          <p:cNvPicPr preferRelativeResize="0"/>
          <p:nvPr/>
        </p:nvPicPr>
        <p:blipFill rotWithShape="1">
          <a:blip r:embed="rId3">
            <a:alphaModFix/>
          </a:blip>
          <a:srcRect b="37449"/>
          <a:stretch/>
        </p:blipFill>
        <p:spPr>
          <a:xfrm>
            <a:off x="1138200" y="1211700"/>
            <a:ext cx="6867601" cy="275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0"/>
          <p:cNvSpPr/>
          <p:nvPr/>
        </p:nvSpPr>
        <p:spPr>
          <a:xfrm>
            <a:off x="1644075" y="3177775"/>
            <a:ext cx="7674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80"/>
          <p:cNvSpPr/>
          <p:nvPr/>
        </p:nvSpPr>
        <p:spPr>
          <a:xfrm rot="-5401536">
            <a:off x="1691951" y="386142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80"/>
          <p:cNvSpPr txBox="1"/>
          <p:nvPr/>
        </p:nvSpPr>
        <p:spPr>
          <a:xfrm>
            <a:off x="1395250" y="422887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공간의 상세페이지로 이동</a:t>
            </a:r>
            <a:endParaRPr sz="1000"/>
          </a:p>
        </p:txBody>
      </p:sp>
      <p:sp>
        <p:nvSpPr>
          <p:cNvPr id="1039" name="Google Shape;1039;p80"/>
          <p:cNvSpPr/>
          <p:nvPr/>
        </p:nvSpPr>
        <p:spPr>
          <a:xfrm>
            <a:off x="6941900" y="3177775"/>
            <a:ext cx="4794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80"/>
          <p:cNvSpPr/>
          <p:nvPr/>
        </p:nvSpPr>
        <p:spPr>
          <a:xfrm rot="-5401536">
            <a:off x="6845901" y="386142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80"/>
          <p:cNvSpPr txBox="1"/>
          <p:nvPr/>
        </p:nvSpPr>
        <p:spPr>
          <a:xfrm>
            <a:off x="6549200" y="422887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찜 목록에서 삭제</a:t>
            </a:r>
            <a:endParaRPr sz="1000"/>
          </a:p>
        </p:txBody>
      </p:sp>
      <p:grpSp>
        <p:nvGrpSpPr>
          <p:cNvPr id="1042" name="Google Shape;1042;p8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43" name="Google Shape;1043;p8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4" name="Google Shape;1044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(마이 페이지)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50" name="Google Shape;1050;p8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8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52" name="Google Shape;1052;p81"/>
          <p:cNvPicPr preferRelativeResize="0"/>
          <p:nvPr/>
        </p:nvPicPr>
        <p:blipFill rotWithShape="1">
          <a:blip r:embed="rId3">
            <a:alphaModFix/>
          </a:blip>
          <a:srcRect t="8632" b="34312"/>
          <a:stretch/>
        </p:blipFill>
        <p:spPr>
          <a:xfrm>
            <a:off x="772675" y="1252002"/>
            <a:ext cx="7598649" cy="27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81"/>
          <p:cNvSpPr/>
          <p:nvPr/>
        </p:nvSpPr>
        <p:spPr>
          <a:xfrm>
            <a:off x="5433275" y="1979325"/>
            <a:ext cx="1316400" cy="1308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81"/>
          <p:cNvSpPr/>
          <p:nvPr/>
        </p:nvSpPr>
        <p:spPr>
          <a:xfrm rot="-8107113">
            <a:off x="6599613" y="3710493"/>
            <a:ext cx="1230368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81"/>
          <p:cNvSpPr txBox="1"/>
          <p:nvPr/>
        </p:nvSpPr>
        <p:spPr>
          <a:xfrm>
            <a:off x="6648775" y="422886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정보 페이지로 이동</a:t>
            </a:r>
            <a:endParaRPr sz="1000"/>
          </a:p>
        </p:txBody>
      </p:sp>
      <p:grpSp>
        <p:nvGrpSpPr>
          <p:cNvPr id="1056" name="Google Shape;1056;p8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57" name="Google Shape;1057;p8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8" name="Google Shape;1058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14302"/>
          <a:stretch/>
        </p:blipFill>
        <p:spPr>
          <a:xfrm>
            <a:off x="399800" y="331125"/>
            <a:ext cx="3857625" cy="44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 b="10297"/>
          <a:stretch/>
        </p:blipFill>
        <p:spPr>
          <a:xfrm>
            <a:off x="4724400" y="331125"/>
            <a:ext cx="3685363" cy="44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8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(내 정보)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64" name="Google Shape;1064;p8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8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66" name="Google Shape;1066;p82"/>
          <p:cNvPicPr preferRelativeResize="0"/>
          <p:nvPr/>
        </p:nvPicPr>
        <p:blipFill rotWithShape="1">
          <a:blip r:embed="rId3">
            <a:alphaModFix/>
          </a:blip>
          <a:srcRect b="32989"/>
          <a:stretch/>
        </p:blipFill>
        <p:spPr>
          <a:xfrm>
            <a:off x="152400" y="1211700"/>
            <a:ext cx="5094624" cy="2192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7" name="Google Shape;1067;p82"/>
          <p:cNvSpPr/>
          <p:nvPr/>
        </p:nvSpPr>
        <p:spPr>
          <a:xfrm rot="10800000" flipH="1">
            <a:off x="1465600" y="3219200"/>
            <a:ext cx="864000" cy="4878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82"/>
          <p:cNvSpPr/>
          <p:nvPr/>
        </p:nvSpPr>
        <p:spPr>
          <a:xfrm>
            <a:off x="1343425" y="2966525"/>
            <a:ext cx="371100" cy="20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82"/>
          <p:cNvSpPr txBox="1"/>
          <p:nvPr/>
        </p:nvSpPr>
        <p:spPr>
          <a:xfrm>
            <a:off x="1226725" y="3837525"/>
            <a:ext cx="126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 확인 페이지로 이동</a:t>
            </a:r>
            <a:endParaRPr sz="1000"/>
          </a:p>
        </p:txBody>
      </p:sp>
      <p:pic>
        <p:nvPicPr>
          <p:cNvPr id="1070" name="Google Shape;107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975" y="1786125"/>
            <a:ext cx="2623550" cy="1273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1" name="Google Shape;1071;p82"/>
          <p:cNvSpPr txBox="1"/>
          <p:nvPr/>
        </p:nvSpPr>
        <p:spPr>
          <a:xfrm>
            <a:off x="5688450" y="1423125"/>
            <a:ext cx="2414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비밀번호가 일치하지 않을 때</a:t>
            </a:r>
            <a:endParaRPr sz="1000"/>
          </a:p>
        </p:txBody>
      </p:sp>
      <p:grpSp>
        <p:nvGrpSpPr>
          <p:cNvPr id="1072" name="Google Shape;1072;p8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073" name="Google Shape;1073;p8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4" name="Google Shape;1074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5" name="Google Shape;1075;p82"/>
          <p:cNvSpPr txBox="1"/>
          <p:nvPr/>
        </p:nvSpPr>
        <p:spPr>
          <a:xfrm>
            <a:off x="5583975" y="3770525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회원정보 수정 페이지로 이동</a:t>
            </a:r>
            <a:endParaRPr sz="1000"/>
          </a:p>
        </p:txBody>
      </p:sp>
      <p:pic>
        <p:nvPicPr>
          <p:cNvPr id="1076" name="Google Shape;107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0652" y="2917937"/>
            <a:ext cx="1936125" cy="1508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7" name="Google Shape;1077;p82"/>
          <p:cNvSpPr/>
          <p:nvPr/>
        </p:nvSpPr>
        <p:spPr>
          <a:xfrm rot="-1736">
            <a:off x="4222249" y="3910919"/>
            <a:ext cx="1188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82"/>
          <p:cNvSpPr/>
          <p:nvPr/>
        </p:nvSpPr>
        <p:spPr>
          <a:xfrm rot="-1837239">
            <a:off x="4176203" y="3170914"/>
            <a:ext cx="1331693" cy="8232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(회원정보 수정 / 탈퇴)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084" name="Google Shape;1084;p8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8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086" name="Google Shape;1086;p83"/>
          <p:cNvPicPr preferRelativeResize="0"/>
          <p:nvPr/>
        </p:nvPicPr>
        <p:blipFill rotWithShape="1">
          <a:blip r:embed="rId3">
            <a:alphaModFix/>
          </a:blip>
          <a:srcRect b="25727"/>
          <a:stretch/>
        </p:blipFill>
        <p:spPr>
          <a:xfrm>
            <a:off x="152400" y="1076275"/>
            <a:ext cx="6345074" cy="30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83"/>
          <p:cNvSpPr/>
          <p:nvPr/>
        </p:nvSpPr>
        <p:spPr>
          <a:xfrm>
            <a:off x="3420400" y="3322175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83"/>
          <p:cNvSpPr/>
          <p:nvPr/>
        </p:nvSpPr>
        <p:spPr>
          <a:xfrm rot="8271502">
            <a:off x="3617256" y="2414417"/>
            <a:ext cx="2250339" cy="8241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9" name="Google Shape;108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04" y="3715000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0" name="Google Shape;109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59" y="1102825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1" name="Google Shape;109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50" y="2344125"/>
            <a:ext cx="2595746" cy="10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2" name="Google Shape;1092;p83"/>
          <p:cNvSpPr/>
          <p:nvPr/>
        </p:nvSpPr>
        <p:spPr>
          <a:xfrm>
            <a:off x="7340800" y="1765800"/>
            <a:ext cx="435900" cy="31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83"/>
          <p:cNvSpPr/>
          <p:nvPr/>
        </p:nvSpPr>
        <p:spPr>
          <a:xfrm rot="5394006">
            <a:off x="7386555" y="2250497"/>
            <a:ext cx="3441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83"/>
          <p:cNvSpPr/>
          <p:nvPr/>
        </p:nvSpPr>
        <p:spPr>
          <a:xfrm>
            <a:off x="1580875" y="3322175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83"/>
          <p:cNvSpPr/>
          <p:nvPr/>
        </p:nvSpPr>
        <p:spPr>
          <a:xfrm rot="5396030">
            <a:off x="1684726" y="3695750"/>
            <a:ext cx="259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6" name="Google Shape;109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8786" y="3866750"/>
            <a:ext cx="4095990" cy="9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83"/>
          <p:cNvSpPr/>
          <p:nvPr/>
        </p:nvSpPr>
        <p:spPr>
          <a:xfrm>
            <a:off x="5196675" y="4292775"/>
            <a:ext cx="1175700" cy="1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83"/>
          <p:cNvSpPr txBox="1"/>
          <p:nvPr/>
        </p:nvSpPr>
        <p:spPr>
          <a:xfrm>
            <a:off x="4818775" y="3555350"/>
            <a:ext cx="1967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DB에서 delete가 아닌 update</a:t>
            </a:r>
            <a:endParaRPr sz="1000" b="1"/>
          </a:p>
        </p:txBody>
      </p:sp>
      <p:grpSp>
        <p:nvGrpSpPr>
          <p:cNvPr id="1099" name="Google Shape;1099;p8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00" name="Google Shape;1100;p8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01" name="Google Shape;1101;p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[1/2])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07" name="Google Shape;1107;p8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8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09" name="Google Shape;1109;p8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10" name="Google Shape;1110;p8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11" name="Google Shape;1111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2" name="Google Shape;111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950" y="1211700"/>
            <a:ext cx="6324101" cy="36090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3" name="Google Shape;1113;p84"/>
          <p:cNvSpPr/>
          <p:nvPr/>
        </p:nvSpPr>
        <p:spPr>
          <a:xfrm>
            <a:off x="4777500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8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[2/2])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19" name="Google Shape;1119;p8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8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121" name="Google Shape;1121;p85"/>
          <p:cNvPicPr preferRelativeResize="0"/>
          <p:nvPr/>
        </p:nvPicPr>
        <p:blipFill rotWithShape="1">
          <a:blip r:embed="rId3">
            <a:alphaModFix/>
          </a:blip>
          <a:srcRect l="11520" t="7575" r="11520" b="12347"/>
          <a:stretch/>
        </p:blipFill>
        <p:spPr>
          <a:xfrm>
            <a:off x="77525" y="1227775"/>
            <a:ext cx="5589877" cy="23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85"/>
          <p:cNvPicPr preferRelativeResize="0"/>
          <p:nvPr/>
        </p:nvPicPr>
        <p:blipFill rotWithShape="1">
          <a:blip r:embed="rId4">
            <a:alphaModFix/>
          </a:blip>
          <a:srcRect l="11520" t="17421" r="11520" b="40128"/>
          <a:stretch/>
        </p:blipFill>
        <p:spPr>
          <a:xfrm>
            <a:off x="77531" y="3459675"/>
            <a:ext cx="5589877" cy="12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85"/>
          <p:cNvSpPr/>
          <p:nvPr/>
        </p:nvSpPr>
        <p:spPr>
          <a:xfrm>
            <a:off x="156431" y="1799775"/>
            <a:ext cx="2170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85"/>
          <p:cNvSpPr/>
          <p:nvPr/>
        </p:nvSpPr>
        <p:spPr>
          <a:xfrm rot="5396195">
            <a:off x="-465162" y="2844600"/>
            <a:ext cx="16263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85"/>
          <p:cNvSpPr/>
          <p:nvPr/>
        </p:nvSpPr>
        <p:spPr>
          <a:xfrm>
            <a:off x="156431" y="3736725"/>
            <a:ext cx="2170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85"/>
          <p:cNvSpPr/>
          <p:nvPr/>
        </p:nvSpPr>
        <p:spPr>
          <a:xfrm>
            <a:off x="692419" y="2412750"/>
            <a:ext cx="9090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85"/>
          <p:cNvSpPr/>
          <p:nvPr/>
        </p:nvSpPr>
        <p:spPr>
          <a:xfrm rot="10794891">
            <a:off x="1672371" y="2488545"/>
            <a:ext cx="3835204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85"/>
          <p:cNvSpPr txBox="1"/>
          <p:nvPr/>
        </p:nvSpPr>
        <p:spPr>
          <a:xfrm>
            <a:off x="5413394" y="234870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 클릭 시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상세 페이지로 이동</a:t>
            </a:r>
            <a:endParaRPr sz="1000"/>
          </a:p>
        </p:txBody>
      </p:sp>
      <p:sp>
        <p:nvSpPr>
          <p:cNvPr id="1129" name="Google Shape;1129;p85"/>
          <p:cNvSpPr/>
          <p:nvPr/>
        </p:nvSpPr>
        <p:spPr>
          <a:xfrm>
            <a:off x="5063199" y="3116150"/>
            <a:ext cx="307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85"/>
          <p:cNvSpPr/>
          <p:nvPr/>
        </p:nvSpPr>
        <p:spPr>
          <a:xfrm rot="-4862">
            <a:off x="5406843" y="3192800"/>
            <a:ext cx="2121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85"/>
          <p:cNvSpPr txBox="1"/>
          <p:nvPr/>
        </p:nvSpPr>
        <p:spPr>
          <a:xfrm>
            <a:off x="6517207" y="264765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글 쓰기 페이지로 이동</a:t>
            </a:r>
            <a:endParaRPr sz="1000"/>
          </a:p>
        </p:txBody>
      </p:sp>
      <p:grpSp>
        <p:nvGrpSpPr>
          <p:cNvPr id="1132" name="Google Shape;1132;p8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33" name="Google Shape;1133;p8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4" name="Google Shape;1134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5" name="Google Shape;1135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7402" y="3111975"/>
            <a:ext cx="3353025" cy="148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6" name="Google Shape;1136;p85"/>
          <p:cNvSpPr/>
          <p:nvPr/>
        </p:nvSpPr>
        <p:spPr>
          <a:xfrm rot="10794891">
            <a:off x="3113146" y="1875558"/>
            <a:ext cx="3835204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85"/>
          <p:cNvSpPr txBox="1"/>
          <p:nvPr/>
        </p:nvSpPr>
        <p:spPr>
          <a:xfrm>
            <a:off x="7086325" y="1735725"/>
            <a:ext cx="1934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자주 묻는 질문 페이지로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000" y="1122088"/>
            <a:ext cx="540000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988" y="3026575"/>
            <a:ext cx="5400001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8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- 상세보기)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45" name="Google Shape;1145;p8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8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147" name="Google Shape;1147;p86"/>
          <p:cNvSpPr/>
          <p:nvPr/>
        </p:nvSpPr>
        <p:spPr>
          <a:xfrm>
            <a:off x="6556800" y="1290000"/>
            <a:ext cx="4632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86"/>
          <p:cNvSpPr/>
          <p:nvPr/>
        </p:nvSpPr>
        <p:spPr>
          <a:xfrm rot="8095955">
            <a:off x="4611588" y="2322921"/>
            <a:ext cx="2163324" cy="82307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86"/>
          <p:cNvSpPr/>
          <p:nvPr/>
        </p:nvSpPr>
        <p:spPr>
          <a:xfrm>
            <a:off x="1872000" y="3208850"/>
            <a:ext cx="3487800" cy="23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0" name="Google Shape;1150;p8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51" name="Google Shape;1151;p8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52" name="Google Shape;1152;p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(문의 게시판 - 수정)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58" name="Google Shape;1158;p8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8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160" name="Google Shape;11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05" y="1211700"/>
            <a:ext cx="6820190" cy="32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87"/>
          <p:cNvSpPr/>
          <p:nvPr/>
        </p:nvSpPr>
        <p:spPr>
          <a:xfrm>
            <a:off x="2481551" y="2259725"/>
            <a:ext cx="2964900" cy="23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87"/>
          <p:cNvSpPr/>
          <p:nvPr/>
        </p:nvSpPr>
        <p:spPr>
          <a:xfrm>
            <a:off x="2481549" y="2541075"/>
            <a:ext cx="4631400" cy="1289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87"/>
          <p:cNvSpPr/>
          <p:nvPr/>
        </p:nvSpPr>
        <p:spPr>
          <a:xfrm>
            <a:off x="2481551" y="3904475"/>
            <a:ext cx="1551000" cy="236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87"/>
          <p:cNvSpPr/>
          <p:nvPr/>
        </p:nvSpPr>
        <p:spPr>
          <a:xfrm rot="-5400000">
            <a:off x="3267800" y="4312302"/>
            <a:ext cx="261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87"/>
          <p:cNvSpPr txBox="1"/>
          <p:nvPr/>
        </p:nvSpPr>
        <p:spPr>
          <a:xfrm>
            <a:off x="2330050" y="4483450"/>
            <a:ext cx="2813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제목, 내용, 비밀번호 수정가능</a:t>
            </a:r>
            <a:endParaRPr sz="1000"/>
          </a:p>
        </p:txBody>
      </p:sp>
      <p:grpSp>
        <p:nvGrpSpPr>
          <p:cNvPr id="1166" name="Google Shape;1166;p8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67" name="Google Shape;1167;p8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68" name="Google Shape;1168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50" y="1190400"/>
            <a:ext cx="5998100" cy="29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(자주 묻는 질문)</a:t>
            </a:r>
            <a:endParaRPr sz="2000" b="1">
              <a:solidFill>
                <a:srgbClr val="3A3A3C"/>
              </a:solidFill>
            </a:endParaRPr>
          </a:p>
        </p:txBody>
      </p:sp>
      <p:sp>
        <p:nvSpPr>
          <p:cNvPr id="1175" name="Google Shape;1175;p8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8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77" name="Google Shape;1177;p8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78" name="Google Shape;1178;p8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9" name="Google Shape;117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0" name="Google Shape;1180;p88"/>
          <p:cNvSpPr/>
          <p:nvPr/>
        </p:nvSpPr>
        <p:spPr>
          <a:xfrm>
            <a:off x="818350" y="2359950"/>
            <a:ext cx="3178800" cy="21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88"/>
          <p:cNvSpPr/>
          <p:nvPr/>
        </p:nvSpPr>
        <p:spPr>
          <a:xfrm rot="10794181">
            <a:off x="4074372" y="2424605"/>
            <a:ext cx="2126703" cy="825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88"/>
          <p:cNvSpPr txBox="1"/>
          <p:nvPr/>
        </p:nvSpPr>
        <p:spPr>
          <a:xfrm>
            <a:off x="6278297" y="2284350"/>
            <a:ext cx="157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제목 클릭 시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상세보기 페이지로 이동</a:t>
            </a:r>
            <a:endParaRPr sz="1000"/>
          </a:p>
        </p:txBody>
      </p:sp>
      <p:pic>
        <p:nvPicPr>
          <p:cNvPr id="1183" name="Google Shape;118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375" y="2889075"/>
            <a:ext cx="4296800" cy="158209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8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(회원가입 시 회원유형선택)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189" name="Google Shape;1189;p8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8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191" name="Google Shape;1191;p8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192" name="Google Shape;1192;p8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3" name="Google Shape;1193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4" name="Google Shape;119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197" y="1151972"/>
            <a:ext cx="4590199" cy="35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89"/>
          <p:cNvSpPr/>
          <p:nvPr/>
        </p:nvSpPr>
        <p:spPr>
          <a:xfrm rot="10799110">
            <a:off x="4479771" y="3674288"/>
            <a:ext cx="1159200" cy="825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89"/>
          <p:cNvSpPr/>
          <p:nvPr/>
        </p:nvSpPr>
        <p:spPr>
          <a:xfrm>
            <a:off x="5773225" y="3609350"/>
            <a:ext cx="1361400" cy="23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업체 회원 가입 버튼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249"/>
            <a:ext cx="5035250" cy="33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9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약관동의)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203" name="Google Shape;1203;p9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9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205" name="Google Shape;1205;p90"/>
          <p:cNvSpPr/>
          <p:nvPr/>
        </p:nvSpPr>
        <p:spPr>
          <a:xfrm>
            <a:off x="1875457" y="4046633"/>
            <a:ext cx="1557900" cy="14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6" name="Google Shape;1206;p9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07" name="Google Shape;1207;p9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08" name="Google Shape;1208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9" name="Google Shape;1209;p90"/>
          <p:cNvSpPr/>
          <p:nvPr/>
        </p:nvSpPr>
        <p:spPr>
          <a:xfrm rot="10798601">
            <a:off x="3562783" y="4076868"/>
            <a:ext cx="36852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90"/>
          <p:cNvSpPr txBox="1"/>
          <p:nvPr/>
        </p:nvSpPr>
        <p:spPr>
          <a:xfrm>
            <a:off x="6444850" y="1461900"/>
            <a:ext cx="1583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동의 미 체크 시</a:t>
            </a:r>
            <a:endParaRPr/>
          </a:p>
        </p:txBody>
      </p:sp>
      <p:sp>
        <p:nvSpPr>
          <p:cNvPr id="1211" name="Google Shape;1211;p90"/>
          <p:cNvSpPr/>
          <p:nvPr/>
        </p:nvSpPr>
        <p:spPr>
          <a:xfrm rot="-5401407">
            <a:off x="6503504" y="3327200"/>
            <a:ext cx="1465800" cy="82200"/>
          </a:xfrm>
          <a:prstGeom prst="rightArrow">
            <a:avLst>
              <a:gd name="adj1" fmla="val 35060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2" name="Google Shape;121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012" y="1824900"/>
            <a:ext cx="3448785" cy="947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1"/>
          <p:cNvSpPr/>
          <p:nvPr/>
        </p:nvSpPr>
        <p:spPr>
          <a:xfrm rot="-8561">
            <a:off x="1275185" y="4313507"/>
            <a:ext cx="4818915" cy="996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323" y="2874098"/>
            <a:ext cx="2448800" cy="201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회원가입)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20" name="Google Shape;1220;p9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9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22" name="Google Shape;1222;p9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23" name="Google Shape;1223;p9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4" name="Google Shape;1224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5" name="Google Shape;1225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82150"/>
            <a:ext cx="5092451" cy="28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91"/>
          <p:cNvSpPr/>
          <p:nvPr/>
        </p:nvSpPr>
        <p:spPr>
          <a:xfrm>
            <a:off x="2307425" y="1485460"/>
            <a:ext cx="448800" cy="2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91"/>
          <p:cNvSpPr txBox="1"/>
          <p:nvPr/>
        </p:nvSpPr>
        <p:spPr>
          <a:xfrm>
            <a:off x="5030375" y="1478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미 입력 시</a:t>
            </a:r>
            <a:endParaRPr sz="1000"/>
          </a:p>
        </p:txBody>
      </p:sp>
      <p:sp>
        <p:nvSpPr>
          <p:cNvPr id="1228" name="Google Shape;1228;p91"/>
          <p:cNvSpPr txBox="1"/>
          <p:nvPr/>
        </p:nvSpPr>
        <p:spPr>
          <a:xfrm>
            <a:off x="5030375" y="1841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중복 시</a:t>
            </a:r>
            <a:endParaRPr sz="1000"/>
          </a:p>
        </p:txBody>
      </p:sp>
      <p:sp>
        <p:nvSpPr>
          <p:cNvPr id="1229" name="Google Shape;1229;p91"/>
          <p:cNvSpPr txBox="1"/>
          <p:nvPr/>
        </p:nvSpPr>
        <p:spPr>
          <a:xfrm>
            <a:off x="5030375" y="2204275"/>
            <a:ext cx="911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성공 시</a:t>
            </a:r>
            <a:endParaRPr sz="1000"/>
          </a:p>
        </p:txBody>
      </p:sp>
      <p:pic>
        <p:nvPicPr>
          <p:cNvPr id="1230" name="Google Shape;123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375" y="259310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8384" y="1511517"/>
            <a:ext cx="3029091" cy="29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8375" y="1867100"/>
            <a:ext cx="3029090" cy="3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8375" y="2230100"/>
            <a:ext cx="3029090" cy="3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91"/>
          <p:cNvSpPr/>
          <p:nvPr/>
        </p:nvSpPr>
        <p:spPr>
          <a:xfrm rot="-5401987">
            <a:off x="1012325" y="4066400"/>
            <a:ext cx="5190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91"/>
          <p:cNvSpPr/>
          <p:nvPr/>
        </p:nvSpPr>
        <p:spPr>
          <a:xfrm rot="10797855">
            <a:off x="2801175" y="1618047"/>
            <a:ext cx="1923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91"/>
          <p:cNvSpPr txBox="1"/>
          <p:nvPr/>
        </p:nvSpPr>
        <p:spPr>
          <a:xfrm>
            <a:off x="4163075" y="2567275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입력형식이 맞지 않을 때 </a:t>
            </a:r>
            <a:endParaRPr sz="1000"/>
          </a:p>
        </p:txBody>
      </p:sp>
      <p:sp>
        <p:nvSpPr>
          <p:cNvPr id="1237" name="Google Shape;1237;p91"/>
          <p:cNvSpPr/>
          <p:nvPr/>
        </p:nvSpPr>
        <p:spPr>
          <a:xfrm>
            <a:off x="1064175" y="3602775"/>
            <a:ext cx="415200" cy="20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91"/>
          <p:cNvSpPr/>
          <p:nvPr/>
        </p:nvSpPr>
        <p:spPr>
          <a:xfrm>
            <a:off x="2307425" y="2745230"/>
            <a:ext cx="448800" cy="235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34" grpId="0" animBg="1"/>
      <p:bldP spid="12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개발 목적</a:t>
            </a:r>
            <a:endParaRPr sz="2600" b="1">
              <a:solidFill>
                <a:srgbClr val="3A3A3C"/>
              </a:solidFill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311700" y="3563575"/>
            <a:ext cx="8520600" cy="8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3A3A3C"/>
                </a:solidFill>
              </a:rPr>
              <a:t>빠르게 증가하는 공유오피스의 정보를 창업자에게 제공하고 오피스의 임대까지 손쉽게 진행할 수 있는 웹사이트를 구축하는 것.</a:t>
            </a: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A3A3C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rgbClr val="3A3A3C"/>
              </a:solidFill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537175" y="1366400"/>
            <a:ext cx="2909246" cy="2099500"/>
            <a:chOff x="537175" y="1366400"/>
            <a:chExt cx="2909246" cy="2099500"/>
          </a:xfrm>
        </p:grpSpPr>
        <p:pic>
          <p:nvPicPr>
            <p:cNvPr id="156" name="Google Shape;156;p20"/>
            <p:cNvPicPr preferRelativeResize="0"/>
            <p:nvPr/>
          </p:nvPicPr>
          <p:blipFill rotWithShape="1">
            <a:blip r:embed="rId3">
              <a:alphaModFix/>
            </a:blip>
            <a:srcRect l="16324" t="11000"/>
            <a:stretch/>
          </p:blipFill>
          <p:spPr>
            <a:xfrm>
              <a:off x="537175" y="1366400"/>
              <a:ext cx="2909246" cy="194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0"/>
            <p:cNvSpPr txBox="1"/>
            <p:nvPr/>
          </p:nvSpPr>
          <p:spPr>
            <a:xfrm>
              <a:off x="7579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정부의 창업 지원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58" name="Google Shape;158;p20"/>
          <p:cNvGrpSpPr/>
          <p:nvPr/>
        </p:nvGrpSpPr>
        <p:grpSpPr>
          <a:xfrm>
            <a:off x="3262350" y="1331875"/>
            <a:ext cx="2619300" cy="2134025"/>
            <a:chOff x="3262350" y="1331875"/>
            <a:chExt cx="2619300" cy="2134025"/>
          </a:xfrm>
        </p:grpSpPr>
        <p:pic>
          <p:nvPicPr>
            <p:cNvPr id="159" name="Google Shape;15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2350" y="1331875"/>
              <a:ext cx="26193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57150" dist="19050" dir="546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60" name="Google Shape;160;p20"/>
            <p:cNvSpPr txBox="1"/>
            <p:nvPr/>
          </p:nvSpPr>
          <p:spPr>
            <a:xfrm>
              <a:off x="361545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창업자의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1" name="Google Shape;161;p20"/>
          <p:cNvGrpSpPr/>
          <p:nvPr/>
        </p:nvGrpSpPr>
        <p:grpSpPr>
          <a:xfrm>
            <a:off x="6365050" y="1331875"/>
            <a:ext cx="2214000" cy="2134025"/>
            <a:chOff x="6365050" y="1331875"/>
            <a:chExt cx="2214000" cy="2134025"/>
          </a:xfrm>
        </p:grpSpPr>
        <p:pic>
          <p:nvPicPr>
            <p:cNvPr id="162" name="Google Shape;16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65050" y="1331875"/>
              <a:ext cx="2214000" cy="1728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sp>
          <p:nvSpPr>
            <p:cNvPr id="163" name="Google Shape;163;p20"/>
            <p:cNvSpPr txBox="1"/>
            <p:nvPr/>
          </p:nvSpPr>
          <p:spPr>
            <a:xfrm>
              <a:off x="6515500" y="3164100"/>
              <a:ext cx="19131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3A3A3C"/>
                  </a:solidFill>
                </a:rPr>
                <a:t>공유오피스 증가</a:t>
              </a:r>
              <a:endParaRPr b="1">
                <a:solidFill>
                  <a:srgbClr val="3A3A3C"/>
                </a:solidFill>
              </a:endParaRPr>
            </a:p>
          </p:txBody>
        </p:sp>
      </p:grpSp>
      <p:grpSp>
        <p:nvGrpSpPr>
          <p:cNvPr id="164" name="Google Shape;164;p20"/>
          <p:cNvGrpSpPr/>
          <p:nvPr/>
        </p:nvGrpSpPr>
        <p:grpSpPr>
          <a:xfrm>
            <a:off x="0" y="4605726"/>
            <a:ext cx="9144000" cy="410549"/>
            <a:chOff x="0" y="4605726"/>
            <a:chExt cx="9144000" cy="410549"/>
          </a:xfrm>
        </p:grpSpPr>
        <p:sp>
          <p:nvSpPr>
            <p:cNvPr id="165" name="Google Shape;165;p2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6" name="Google Shape;16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10272" y="4605726"/>
              <a:ext cx="987225" cy="24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400" y="1211700"/>
            <a:ext cx="6325200" cy="361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44" name="Google Shape;1244;p9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(메인 페이지-업체)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245" name="Google Shape;1245;p9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9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47" name="Google Shape;1247;p9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48" name="Google Shape;1248;p9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9" name="Google Shape;1249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0" name="Google Shape;1250;p92"/>
          <p:cNvSpPr/>
          <p:nvPr/>
        </p:nvSpPr>
        <p:spPr>
          <a:xfrm>
            <a:off x="7064575" y="1259350"/>
            <a:ext cx="533400" cy="21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페이지[1/3])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56" name="Google Shape;1256;p9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58" name="Google Shape;1258;p9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59" name="Google Shape;1259;p9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0" name="Google Shape;126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1" name="Google Shape;126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93"/>
          <p:cNvSpPr/>
          <p:nvPr/>
        </p:nvSpPr>
        <p:spPr>
          <a:xfrm>
            <a:off x="2098840" y="2059097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93"/>
          <p:cNvSpPr txBox="1"/>
          <p:nvPr/>
        </p:nvSpPr>
        <p:spPr>
          <a:xfrm>
            <a:off x="1950300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목록 페이지로 이동</a:t>
            </a:r>
            <a:endParaRPr sz="1000"/>
          </a:p>
        </p:txBody>
      </p:sp>
      <p:sp>
        <p:nvSpPr>
          <p:cNvPr id="1264" name="Google Shape;1264;p93"/>
          <p:cNvSpPr/>
          <p:nvPr/>
        </p:nvSpPr>
        <p:spPr>
          <a:xfrm rot="-5401134">
            <a:off x="2384853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공간목록)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70" name="Google Shape;1270;p9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9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272" name="Google Shape;1272;p9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273" name="Google Shape;1273;p9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4" name="Google Shape;1274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5" name="Google Shape;127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6750726" cy="26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4"/>
          <p:cNvSpPr/>
          <p:nvPr/>
        </p:nvSpPr>
        <p:spPr>
          <a:xfrm>
            <a:off x="705875" y="3075786"/>
            <a:ext cx="10161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94"/>
          <p:cNvSpPr/>
          <p:nvPr/>
        </p:nvSpPr>
        <p:spPr>
          <a:xfrm rot="-5401536">
            <a:off x="878226" y="3766652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94"/>
          <p:cNvSpPr txBox="1"/>
          <p:nvPr/>
        </p:nvSpPr>
        <p:spPr>
          <a:xfrm>
            <a:off x="27075" y="4134100"/>
            <a:ext cx="23736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공간의 상세페이지로 이동</a:t>
            </a:r>
            <a:endParaRPr sz="1000"/>
          </a:p>
        </p:txBody>
      </p:sp>
      <p:sp>
        <p:nvSpPr>
          <p:cNvPr id="1279" name="Google Shape;1279;p94"/>
          <p:cNvSpPr/>
          <p:nvPr/>
        </p:nvSpPr>
        <p:spPr>
          <a:xfrm>
            <a:off x="6032555" y="3061358"/>
            <a:ext cx="4794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94"/>
          <p:cNvSpPr txBox="1"/>
          <p:nvPr/>
        </p:nvSpPr>
        <p:spPr>
          <a:xfrm>
            <a:off x="7119290" y="299049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수정 페이지로 이동</a:t>
            </a:r>
            <a:endParaRPr sz="1000"/>
          </a:p>
        </p:txBody>
      </p:sp>
      <p:sp>
        <p:nvSpPr>
          <p:cNvPr id="1281" name="Google Shape;1281;p94"/>
          <p:cNvSpPr/>
          <p:nvPr/>
        </p:nvSpPr>
        <p:spPr>
          <a:xfrm>
            <a:off x="284428" y="1758455"/>
            <a:ext cx="11334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94"/>
          <p:cNvSpPr/>
          <p:nvPr/>
        </p:nvSpPr>
        <p:spPr>
          <a:xfrm>
            <a:off x="5168300" y="1743675"/>
            <a:ext cx="1635000" cy="34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94"/>
          <p:cNvSpPr/>
          <p:nvPr/>
        </p:nvSpPr>
        <p:spPr>
          <a:xfrm>
            <a:off x="6169486" y="3519225"/>
            <a:ext cx="583800" cy="296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94"/>
          <p:cNvSpPr/>
          <p:nvPr/>
        </p:nvSpPr>
        <p:spPr>
          <a:xfrm rot="10798603">
            <a:off x="6783646" y="3626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94"/>
          <p:cNvSpPr/>
          <p:nvPr/>
        </p:nvSpPr>
        <p:spPr>
          <a:xfrm rot="10798603">
            <a:off x="6849100" y="1874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4"/>
          <p:cNvSpPr/>
          <p:nvPr/>
        </p:nvSpPr>
        <p:spPr>
          <a:xfrm rot="10798603">
            <a:off x="1503155" y="1874475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4"/>
          <p:cNvSpPr txBox="1"/>
          <p:nvPr/>
        </p:nvSpPr>
        <p:spPr>
          <a:xfrm>
            <a:off x="7489025" y="3486075"/>
            <a:ext cx="1635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페이지로 이동</a:t>
            </a:r>
            <a:endParaRPr sz="1000"/>
          </a:p>
        </p:txBody>
      </p:sp>
      <p:sp>
        <p:nvSpPr>
          <p:cNvPr id="1288" name="Google Shape;1288;p94"/>
          <p:cNvSpPr txBox="1"/>
          <p:nvPr/>
        </p:nvSpPr>
        <p:spPr>
          <a:xfrm>
            <a:off x="7336625" y="1734075"/>
            <a:ext cx="16350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공간명으로 검색</a:t>
            </a:r>
            <a:endParaRPr sz="1000"/>
          </a:p>
        </p:txBody>
      </p:sp>
      <p:sp>
        <p:nvSpPr>
          <p:cNvPr id="1289" name="Google Shape;1289;p94"/>
          <p:cNvSpPr txBox="1"/>
          <p:nvPr/>
        </p:nvSpPr>
        <p:spPr>
          <a:xfrm>
            <a:off x="2096731" y="173425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목록초기화 버튼과 총 개수</a:t>
            </a:r>
            <a:endParaRPr sz="1000"/>
          </a:p>
        </p:txBody>
      </p:sp>
      <p:sp>
        <p:nvSpPr>
          <p:cNvPr id="1290" name="Google Shape;1290;p94"/>
          <p:cNvSpPr/>
          <p:nvPr/>
        </p:nvSpPr>
        <p:spPr>
          <a:xfrm rot="10798603">
            <a:off x="6568761" y="3138724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94"/>
          <p:cNvSpPr/>
          <p:nvPr/>
        </p:nvSpPr>
        <p:spPr>
          <a:xfrm>
            <a:off x="3214675" y="3511725"/>
            <a:ext cx="7383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94"/>
          <p:cNvSpPr/>
          <p:nvPr/>
        </p:nvSpPr>
        <p:spPr>
          <a:xfrm rot="-5401536">
            <a:off x="3248146" y="4106607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94"/>
          <p:cNvSpPr txBox="1"/>
          <p:nvPr/>
        </p:nvSpPr>
        <p:spPr>
          <a:xfrm>
            <a:off x="2404385" y="4488835"/>
            <a:ext cx="23736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목록의 페이징 처리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9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공간등록)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299" name="Google Shape;1299;p9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9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301" name="Google Shape;130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700"/>
            <a:ext cx="5094637" cy="32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400" y="1190250"/>
            <a:ext cx="5094637" cy="3271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3" name="Google Shape;1303;p9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04" name="Google Shape;1304;p9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5" name="Google Shape;1305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6" name="Google Shape;1306;p95"/>
          <p:cNvSpPr/>
          <p:nvPr/>
        </p:nvSpPr>
        <p:spPr>
          <a:xfrm>
            <a:off x="1363826" y="1269650"/>
            <a:ext cx="7425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95"/>
          <p:cNvSpPr/>
          <p:nvPr/>
        </p:nvSpPr>
        <p:spPr>
          <a:xfrm rot="10796513">
            <a:off x="2152832" y="1373933"/>
            <a:ext cx="591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95"/>
          <p:cNvSpPr txBox="1"/>
          <p:nvPr/>
        </p:nvSpPr>
        <p:spPr>
          <a:xfrm>
            <a:off x="2414494" y="122633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유형 선택 버튼</a:t>
            </a:r>
            <a:endParaRPr sz="1000"/>
          </a:p>
        </p:txBody>
      </p:sp>
      <p:sp>
        <p:nvSpPr>
          <p:cNvPr id="1309" name="Google Shape;1309;p95"/>
          <p:cNvSpPr/>
          <p:nvPr/>
        </p:nvSpPr>
        <p:spPr>
          <a:xfrm>
            <a:off x="594650" y="3650223"/>
            <a:ext cx="2427900" cy="796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95"/>
          <p:cNvSpPr txBox="1"/>
          <p:nvPr/>
        </p:nvSpPr>
        <p:spPr>
          <a:xfrm>
            <a:off x="2847983" y="4295646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클릭 시 달력이</a:t>
            </a:r>
            <a:br>
              <a:rPr lang="ko" sz="1000"/>
            </a:br>
            <a:r>
              <a:rPr lang="ko" sz="1000"/>
              <a:t>나타나고 날짜 선택</a:t>
            </a:r>
            <a:endParaRPr sz="1000"/>
          </a:p>
        </p:txBody>
      </p:sp>
      <p:sp>
        <p:nvSpPr>
          <p:cNvPr id="1311" name="Google Shape;1311;p95"/>
          <p:cNvSpPr/>
          <p:nvPr/>
        </p:nvSpPr>
        <p:spPr>
          <a:xfrm rot="10798603">
            <a:off x="3071321" y="3990893"/>
            <a:ext cx="7383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12" name="Google Shape;1312;p95"/>
          <p:cNvCxnSpPr>
            <a:stCxn id="1311" idx="1"/>
          </p:cNvCxnSpPr>
          <p:nvPr/>
        </p:nvCxnSpPr>
        <p:spPr>
          <a:xfrm>
            <a:off x="3809621" y="4031843"/>
            <a:ext cx="0" cy="22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3" name="Google Shape;1313;p95"/>
          <p:cNvSpPr/>
          <p:nvPr/>
        </p:nvSpPr>
        <p:spPr>
          <a:xfrm>
            <a:off x="4986550" y="2150385"/>
            <a:ext cx="12432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95"/>
          <p:cNvSpPr/>
          <p:nvPr/>
        </p:nvSpPr>
        <p:spPr>
          <a:xfrm rot="10798811">
            <a:off x="6281350" y="2251348"/>
            <a:ext cx="867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95"/>
          <p:cNvSpPr txBox="1"/>
          <p:nvPr/>
        </p:nvSpPr>
        <p:spPr>
          <a:xfrm>
            <a:off x="7071086" y="211101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윈도우 창에서 사진파일 선택</a:t>
            </a:r>
            <a:endParaRPr sz="1000"/>
          </a:p>
        </p:txBody>
      </p:sp>
      <p:sp>
        <p:nvSpPr>
          <p:cNvPr id="1316" name="Google Shape;1316;p95"/>
          <p:cNvSpPr/>
          <p:nvPr/>
        </p:nvSpPr>
        <p:spPr>
          <a:xfrm>
            <a:off x="6372450" y="4019225"/>
            <a:ext cx="9423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95"/>
          <p:cNvSpPr/>
          <p:nvPr/>
        </p:nvSpPr>
        <p:spPr>
          <a:xfrm rot="-5400000">
            <a:off x="6686013" y="4392600"/>
            <a:ext cx="319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95"/>
          <p:cNvSpPr txBox="1"/>
          <p:nvPr/>
        </p:nvSpPr>
        <p:spPr>
          <a:xfrm>
            <a:off x="6221579" y="4513625"/>
            <a:ext cx="1243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등록 성공</a:t>
            </a:r>
            <a:endParaRPr sz="1000"/>
          </a:p>
        </p:txBody>
      </p:sp>
      <p:pic>
        <p:nvPicPr>
          <p:cNvPr id="1319" name="Google Shape;1319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652" y="3225323"/>
            <a:ext cx="1520875" cy="154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5228" y="3225325"/>
            <a:ext cx="2947137" cy="1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95"/>
          <p:cNvSpPr/>
          <p:nvPr/>
        </p:nvSpPr>
        <p:spPr>
          <a:xfrm>
            <a:off x="3390200" y="3857325"/>
            <a:ext cx="1334100" cy="47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95"/>
          <p:cNvSpPr/>
          <p:nvPr/>
        </p:nvSpPr>
        <p:spPr>
          <a:xfrm>
            <a:off x="1842615" y="3240105"/>
            <a:ext cx="1334100" cy="22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95"/>
          <p:cNvSpPr/>
          <p:nvPr/>
        </p:nvSpPr>
        <p:spPr>
          <a:xfrm rot="-5400000">
            <a:off x="2291550" y="3676350"/>
            <a:ext cx="4725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95"/>
          <p:cNvSpPr/>
          <p:nvPr/>
        </p:nvSpPr>
        <p:spPr>
          <a:xfrm rot="-2556">
            <a:off x="2518575" y="3909224"/>
            <a:ext cx="807000" cy="100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5" name="Google Shape;1325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879" y="1150125"/>
            <a:ext cx="3438212" cy="9240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11700"/>
            <a:ext cx="3999138" cy="35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9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공간수정)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32" name="Google Shape;1332;p9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9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34" name="Google Shape;1334;p9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35" name="Google Shape;1335;p9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6" name="Google Shape;1336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7" name="Google Shape;1337;p96"/>
          <p:cNvSpPr/>
          <p:nvPr/>
        </p:nvSpPr>
        <p:spPr>
          <a:xfrm>
            <a:off x="1144625" y="1176325"/>
            <a:ext cx="1934400" cy="28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96"/>
          <p:cNvSpPr/>
          <p:nvPr/>
        </p:nvSpPr>
        <p:spPr>
          <a:xfrm rot="10796278">
            <a:off x="3144732" y="1275420"/>
            <a:ext cx="13854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96"/>
          <p:cNvSpPr txBox="1"/>
          <p:nvPr/>
        </p:nvSpPr>
        <p:spPr>
          <a:xfrm>
            <a:off x="4088916" y="112969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수정할 공간명</a:t>
            </a:r>
            <a:endParaRPr sz="1000"/>
          </a:p>
        </p:txBody>
      </p:sp>
      <p:sp>
        <p:nvSpPr>
          <p:cNvPr id="1340" name="Google Shape;1340;p96"/>
          <p:cNvSpPr/>
          <p:nvPr/>
        </p:nvSpPr>
        <p:spPr>
          <a:xfrm rot="-5400000" flipH="1">
            <a:off x="4252200" y="3682313"/>
            <a:ext cx="228000" cy="1185000"/>
          </a:xfrm>
          <a:prstGeom prst="bentArrow">
            <a:avLst>
              <a:gd name="adj1" fmla="val 3152"/>
              <a:gd name="adj2" fmla="val 16548"/>
              <a:gd name="adj3" fmla="val 22919"/>
              <a:gd name="adj4" fmla="val 0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96"/>
          <p:cNvSpPr/>
          <p:nvPr/>
        </p:nvSpPr>
        <p:spPr>
          <a:xfrm>
            <a:off x="3642240" y="4403630"/>
            <a:ext cx="341100" cy="28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2" name="Google Shape;134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446" y="3430897"/>
            <a:ext cx="2949925" cy="84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3" name="Google Shape;1343;p96"/>
          <p:cNvSpPr txBox="1"/>
          <p:nvPr/>
        </p:nvSpPr>
        <p:spPr>
          <a:xfrm>
            <a:off x="5522091" y="3085266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공간 수정에 성공했을 때</a:t>
            </a:r>
            <a:endParaRPr sz="1000"/>
          </a:p>
        </p:txBody>
      </p:sp>
      <p:sp>
        <p:nvSpPr>
          <p:cNvPr id="1344" name="Google Shape;1344;p96"/>
          <p:cNvSpPr/>
          <p:nvPr/>
        </p:nvSpPr>
        <p:spPr>
          <a:xfrm>
            <a:off x="381000" y="1496225"/>
            <a:ext cx="3949500" cy="2600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96"/>
          <p:cNvSpPr/>
          <p:nvPr/>
        </p:nvSpPr>
        <p:spPr>
          <a:xfrm rot="10796278">
            <a:off x="4415807" y="2171682"/>
            <a:ext cx="1385401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96"/>
          <p:cNvSpPr txBox="1"/>
          <p:nvPr/>
        </p:nvSpPr>
        <p:spPr>
          <a:xfrm>
            <a:off x="5443360" y="2016951"/>
            <a:ext cx="1934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 가능한 항목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9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페이지[2/3])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52" name="Google Shape;1352;p9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9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54" name="Google Shape;1354;p9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55" name="Google Shape;1355;p9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7" name="Google Shape;135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97"/>
          <p:cNvSpPr/>
          <p:nvPr/>
        </p:nvSpPr>
        <p:spPr>
          <a:xfrm rot="-5401134">
            <a:off x="4117503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97"/>
          <p:cNvSpPr/>
          <p:nvPr/>
        </p:nvSpPr>
        <p:spPr>
          <a:xfrm>
            <a:off x="3843320" y="2066311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97"/>
          <p:cNvSpPr txBox="1"/>
          <p:nvPr/>
        </p:nvSpPr>
        <p:spPr>
          <a:xfrm>
            <a:off x="3682950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현황 페이지로 이동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9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예약현황)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66" name="Google Shape;1366;p9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9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68" name="Google Shape;1368;p98"/>
          <p:cNvGrpSpPr/>
          <p:nvPr/>
        </p:nvGrpSpPr>
        <p:grpSpPr>
          <a:xfrm>
            <a:off x="-20700" y="4636800"/>
            <a:ext cx="9144000" cy="379475"/>
            <a:chOff x="0" y="4636800"/>
            <a:chExt cx="9144000" cy="379475"/>
          </a:xfrm>
        </p:grpSpPr>
        <p:sp>
          <p:nvSpPr>
            <p:cNvPr id="1369" name="Google Shape;1369;p9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0" name="Google Shape;1370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1" name="Google Shape;137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1700"/>
            <a:ext cx="5850511" cy="32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98"/>
          <p:cNvSpPr/>
          <p:nvPr/>
        </p:nvSpPr>
        <p:spPr>
          <a:xfrm>
            <a:off x="5000636" y="2002083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8"/>
          <p:cNvSpPr/>
          <p:nvPr/>
        </p:nvSpPr>
        <p:spPr>
          <a:xfrm rot="10798464">
            <a:off x="5775401" y="2074671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8"/>
          <p:cNvSpPr txBox="1"/>
          <p:nvPr/>
        </p:nvSpPr>
        <p:spPr>
          <a:xfrm>
            <a:off x="6347350" y="1860483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전 초기상태</a:t>
            </a:r>
            <a:endParaRPr sz="1000"/>
          </a:p>
        </p:txBody>
      </p:sp>
      <p:sp>
        <p:nvSpPr>
          <p:cNvPr id="1375" name="Google Shape;1375;p98"/>
          <p:cNvSpPr/>
          <p:nvPr/>
        </p:nvSpPr>
        <p:spPr>
          <a:xfrm>
            <a:off x="5000636" y="2366921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98"/>
          <p:cNvSpPr/>
          <p:nvPr/>
        </p:nvSpPr>
        <p:spPr>
          <a:xfrm rot="10798464">
            <a:off x="5775401" y="2439509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8"/>
          <p:cNvSpPr txBox="1"/>
          <p:nvPr/>
        </p:nvSpPr>
        <p:spPr>
          <a:xfrm>
            <a:off x="6351394" y="2225333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거절 상태</a:t>
            </a:r>
            <a:endParaRPr sz="1000"/>
          </a:p>
        </p:txBody>
      </p:sp>
      <p:sp>
        <p:nvSpPr>
          <p:cNvPr id="1378" name="Google Shape;1378;p98"/>
          <p:cNvSpPr/>
          <p:nvPr/>
        </p:nvSpPr>
        <p:spPr>
          <a:xfrm>
            <a:off x="5007850" y="4000100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98"/>
          <p:cNvSpPr/>
          <p:nvPr/>
        </p:nvSpPr>
        <p:spPr>
          <a:xfrm rot="10798464">
            <a:off x="5775401" y="4079902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98"/>
          <p:cNvSpPr txBox="1"/>
          <p:nvPr/>
        </p:nvSpPr>
        <p:spPr>
          <a:xfrm>
            <a:off x="6271150" y="3858500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결제 완료 상태</a:t>
            </a:r>
            <a:endParaRPr sz="1000"/>
          </a:p>
        </p:txBody>
      </p:sp>
      <p:pic>
        <p:nvPicPr>
          <p:cNvPr id="1381" name="Google Shape;1381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538" y="3777397"/>
            <a:ext cx="525200" cy="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98"/>
          <p:cNvSpPr/>
          <p:nvPr/>
        </p:nvSpPr>
        <p:spPr>
          <a:xfrm>
            <a:off x="5008015" y="3743875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98"/>
          <p:cNvSpPr/>
          <p:nvPr/>
        </p:nvSpPr>
        <p:spPr>
          <a:xfrm rot="10798464">
            <a:off x="5779451" y="3840446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98"/>
          <p:cNvSpPr txBox="1"/>
          <p:nvPr/>
        </p:nvSpPr>
        <p:spPr>
          <a:xfrm>
            <a:off x="6271150" y="3602275"/>
            <a:ext cx="16065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승인 대기 상태</a:t>
            </a:r>
            <a:endParaRPr sz="1000"/>
          </a:p>
        </p:txBody>
      </p:sp>
      <p:pic>
        <p:nvPicPr>
          <p:cNvPr id="1385" name="Google Shape;138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0267" y="3057054"/>
            <a:ext cx="362250" cy="1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98"/>
          <p:cNvSpPr/>
          <p:nvPr/>
        </p:nvSpPr>
        <p:spPr>
          <a:xfrm>
            <a:off x="5000636" y="3001083"/>
            <a:ext cx="714600" cy="24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98"/>
          <p:cNvSpPr/>
          <p:nvPr/>
        </p:nvSpPr>
        <p:spPr>
          <a:xfrm rot="10798464">
            <a:off x="5779451" y="3080896"/>
            <a:ext cx="6714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8"/>
          <p:cNvSpPr txBox="1"/>
          <p:nvPr/>
        </p:nvSpPr>
        <p:spPr>
          <a:xfrm>
            <a:off x="6371492" y="2841789"/>
            <a:ext cx="13038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예약 취소 상태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 페이지[3/3])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394" name="Google Shape;1394;p9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9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396" name="Google Shape;1396;p9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397" name="Google Shape;1397;p9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8" name="Google Shape;1398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9" name="Google Shape;139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838" y="1076275"/>
            <a:ext cx="5648924" cy="2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9"/>
          <p:cNvSpPr/>
          <p:nvPr/>
        </p:nvSpPr>
        <p:spPr>
          <a:xfrm>
            <a:off x="5577764" y="2059097"/>
            <a:ext cx="1432200" cy="144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99"/>
          <p:cNvSpPr txBox="1"/>
          <p:nvPr/>
        </p:nvSpPr>
        <p:spPr>
          <a:xfrm>
            <a:off x="5420575" y="4513813"/>
            <a:ext cx="1778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내 정보 페이지로 이동</a:t>
            </a:r>
            <a:endParaRPr sz="1000"/>
          </a:p>
        </p:txBody>
      </p:sp>
      <p:sp>
        <p:nvSpPr>
          <p:cNvPr id="1402" name="Google Shape;1402;p99"/>
          <p:cNvSpPr/>
          <p:nvPr/>
        </p:nvSpPr>
        <p:spPr>
          <a:xfrm rot="-5401134">
            <a:off x="5855128" y="4072020"/>
            <a:ext cx="9096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0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내정보)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408" name="Google Shape;1408;p10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0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10" name="Google Shape;1410;p10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11" name="Google Shape;1411;p10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2" name="Google Shape;1412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3" name="Google Shape;141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50" y="1104825"/>
            <a:ext cx="5083701" cy="3272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4" name="Google Shape;1414;p100"/>
          <p:cNvSpPr/>
          <p:nvPr/>
        </p:nvSpPr>
        <p:spPr>
          <a:xfrm rot="-5400000" flipH="1">
            <a:off x="1755175" y="3202725"/>
            <a:ext cx="288600" cy="11781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00"/>
          <p:cNvSpPr/>
          <p:nvPr/>
        </p:nvSpPr>
        <p:spPr>
          <a:xfrm>
            <a:off x="1114825" y="3957125"/>
            <a:ext cx="409800" cy="21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6" name="Google Shape;141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975" y="1786125"/>
            <a:ext cx="2623550" cy="1273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7" name="Google Shape;1417;p100"/>
          <p:cNvSpPr txBox="1"/>
          <p:nvPr/>
        </p:nvSpPr>
        <p:spPr>
          <a:xfrm>
            <a:off x="5688450" y="1423125"/>
            <a:ext cx="24147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비밀번호가 일치하지 않을 때</a:t>
            </a:r>
            <a:endParaRPr sz="1000"/>
          </a:p>
        </p:txBody>
      </p:sp>
      <p:sp>
        <p:nvSpPr>
          <p:cNvPr id="1418" name="Google Shape;1418;p100"/>
          <p:cNvSpPr txBox="1"/>
          <p:nvPr/>
        </p:nvSpPr>
        <p:spPr>
          <a:xfrm>
            <a:off x="5583975" y="3770525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업체 정보 수정 페이지로 이동</a:t>
            </a:r>
            <a:endParaRPr sz="1000"/>
          </a:p>
        </p:txBody>
      </p:sp>
      <p:pic>
        <p:nvPicPr>
          <p:cNvPr id="1419" name="Google Shape;1419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1527" y="2937125"/>
            <a:ext cx="1936125" cy="1508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20" name="Google Shape;1420;p100"/>
          <p:cNvSpPr/>
          <p:nvPr/>
        </p:nvSpPr>
        <p:spPr>
          <a:xfrm rot="-1631">
            <a:off x="4222250" y="3910917"/>
            <a:ext cx="1264800" cy="8220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00"/>
          <p:cNvSpPr/>
          <p:nvPr/>
        </p:nvSpPr>
        <p:spPr>
          <a:xfrm rot="-1837239">
            <a:off x="4176203" y="3170914"/>
            <a:ext cx="1331693" cy="82320"/>
          </a:xfrm>
          <a:prstGeom prst="rightArrow">
            <a:avLst>
              <a:gd name="adj1" fmla="val 17883"/>
              <a:gd name="adj2" fmla="val 95673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▥ </a:t>
            </a:r>
            <a:r>
              <a:rPr lang="ko" sz="2600" b="1">
                <a:solidFill>
                  <a:srgbClr val="3A3A3C"/>
                </a:solidFill>
              </a:rPr>
              <a:t>사용자페이지</a:t>
            </a:r>
            <a:r>
              <a:rPr lang="ko" sz="2000" b="1">
                <a:solidFill>
                  <a:srgbClr val="3A3A3C"/>
                </a:solidFill>
              </a:rPr>
              <a:t>(업체 마이페이지 - 내정보 - 수정)</a:t>
            </a:r>
            <a:endParaRPr>
              <a:solidFill>
                <a:srgbClr val="3A3A3C"/>
              </a:solidFill>
            </a:endParaRPr>
          </a:p>
        </p:txBody>
      </p:sp>
      <p:sp>
        <p:nvSpPr>
          <p:cNvPr id="1427" name="Google Shape;1427;p10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0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29" name="Google Shape;1429;p10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30" name="Google Shape;1430;p10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31" name="Google Shape;1431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2" name="Google Shape;143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87" y="1211700"/>
            <a:ext cx="6015746" cy="3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01"/>
          <p:cNvSpPr/>
          <p:nvPr/>
        </p:nvSpPr>
        <p:spPr>
          <a:xfrm>
            <a:off x="1907905" y="4212396"/>
            <a:ext cx="468000" cy="25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101"/>
          <p:cNvSpPr txBox="1"/>
          <p:nvPr/>
        </p:nvSpPr>
        <p:spPr>
          <a:xfrm>
            <a:off x="3260238" y="3840189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수정이 완료되면 내정보 페이지로 이동</a:t>
            </a:r>
            <a:endParaRPr sz="1000"/>
          </a:p>
        </p:txBody>
      </p:sp>
      <p:sp>
        <p:nvSpPr>
          <p:cNvPr id="1435" name="Google Shape;1435;p101"/>
          <p:cNvSpPr/>
          <p:nvPr/>
        </p:nvSpPr>
        <p:spPr>
          <a:xfrm>
            <a:off x="1900545" y="1925915"/>
            <a:ext cx="1395300" cy="483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101"/>
          <p:cNvSpPr/>
          <p:nvPr/>
        </p:nvSpPr>
        <p:spPr>
          <a:xfrm rot="-5400000" flipH="1">
            <a:off x="2634300" y="3489950"/>
            <a:ext cx="184800" cy="1241700"/>
          </a:xfrm>
          <a:prstGeom prst="bentArrow">
            <a:avLst>
              <a:gd name="adj1" fmla="val 1711"/>
              <a:gd name="adj2" fmla="val 17145"/>
              <a:gd name="adj3" fmla="val 19982"/>
              <a:gd name="adj4" fmla="val 0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101"/>
          <p:cNvSpPr/>
          <p:nvPr/>
        </p:nvSpPr>
        <p:spPr>
          <a:xfrm flipH="1">
            <a:off x="3377725" y="2163400"/>
            <a:ext cx="1078500" cy="572700"/>
          </a:xfrm>
          <a:prstGeom prst="bentArrow">
            <a:avLst>
              <a:gd name="adj1" fmla="val 1711"/>
              <a:gd name="adj2" fmla="val 5153"/>
              <a:gd name="adj3" fmla="val 10281"/>
              <a:gd name="adj4" fmla="val 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101"/>
          <p:cNvSpPr txBox="1"/>
          <p:nvPr/>
        </p:nvSpPr>
        <p:spPr>
          <a:xfrm>
            <a:off x="3184038" y="2736764"/>
            <a:ext cx="2623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비밀번호는 변경이 필요할 때만 입력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223200" y="1116000"/>
            <a:ext cx="8698500" cy="3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 sz="1400" b="1" dirty="0">
                <a:solidFill>
                  <a:schemeClr val="dk1"/>
                </a:solidFill>
              </a:rPr>
              <a:t>검색기능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ko" sz="1400" dirty="0">
                <a:solidFill>
                  <a:schemeClr val="dk1"/>
                </a:solidFill>
              </a:rPr>
              <a:t>공간명, 위치, 공간유형, 교통편, 금액, 기간, 등록업체별로 검색이 가능하다.</a:t>
            </a:r>
            <a:endParaRPr sz="1400" b="1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2"/>
            </a:pPr>
            <a:r>
              <a:rPr lang="ko" sz="1400" b="1" dirty="0">
                <a:solidFill>
                  <a:schemeClr val="dk1"/>
                </a:solidFill>
              </a:rPr>
              <a:t>메뉴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비회원 / 회원 / 업체회원 </a:t>
            </a:r>
            <a:r>
              <a:rPr lang="ko" sz="1400" u="sng" dirty="0">
                <a:solidFill>
                  <a:srgbClr val="000000"/>
                </a:solidFill>
              </a:rPr>
              <a:t>로그인 상태에 따라 접근</a:t>
            </a:r>
            <a:r>
              <a:rPr lang="ko" sz="1400" dirty="0">
                <a:solidFill>
                  <a:schemeClr val="dk1"/>
                </a:solidFill>
              </a:rPr>
              <a:t>할 수 있는 메뉴가 다르다.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3"/>
            </a:pPr>
            <a:r>
              <a:rPr lang="ko" sz="1400" b="1" dirty="0">
                <a:solidFill>
                  <a:schemeClr val="dk1"/>
                </a:solidFill>
              </a:rPr>
              <a:t>공간 추천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 u="sng" dirty="0">
                <a:solidFill>
                  <a:schemeClr val="dk1"/>
                </a:solidFill>
              </a:rPr>
              <a:t>예약이 많은</a:t>
            </a:r>
            <a:r>
              <a:rPr lang="ko" sz="1400" dirty="0">
                <a:solidFill>
                  <a:schemeClr val="dk1"/>
                </a:solidFill>
              </a:rPr>
              <a:t> 공간 순으로 추천한다.</a:t>
            </a:r>
            <a:endParaRPr sz="1400" dirty="0">
              <a:solidFill>
                <a:schemeClr val="dk1"/>
              </a:solidFill>
            </a:endParaRPr>
          </a:p>
          <a:p>
            <a:pPr marL="4826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arabicPeriod" startAt="4"/>
            </a:pPr>
            <a:r>
              <a:rPr lang="ko" sz="1400" b="1" dirty="0">
                <a:solidFill>
                  <a:schemeClr val="dk1"/>
                </a:solidFill>
              </a:rPr>
              <a:t>웹페이지 하단</a:t>
            </a:r>
            <a:endParaRPr sz="1400" b="1" dirty="0">
              <a:solidFill>
                <a:schemeClr val="dk1"/>
              </a:solidFill>
            </a:endParaRPr>
          </a:p>
          <a:p>
            <a:pPr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sz="1400" dirty="0">
                <a:solidFill>
                  <a:schemeClr val="dk1"/>
                </a:solidFill>
              </a:rPr>
              <a:t>회사 소개, 이용약관, 오시는 길 등 간략한 회사정보를 보여준다.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 개발목적 및 요구사항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UI 및 기능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74" name="Google Shape;174;p2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75" name="Google Shape;175;p2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6" name="Google Shape;17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사용자페이지 요구사항</a:t>
            </a:r>
            <a:r>
              <a:rPr lang="ko" sz="2000" b="1">
                <a:solidFill>
                  <a:srgbClr val="3A3A3C"/>
                </a:solidFill>
              </a:rPr>
              <a:t>(메인)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SITEMAP - </a:t>
            </a:r>
            <a:r>
              <a:rPr lang="ko" sz="2000" b="1">
                <a:solidFill>
                  <a:srgbClr val="3A3A3C"/>
                </a:solidFill>
              </a:rPr>
              <a:t>관리자페이지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44" name="Google Shape;1444;p102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02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446" name="Google Shape;144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50" y="1326475"/>
            <a:ext cx="8687699" cy="249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7" name="Google Shape;1447;p102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48" name="Google Shape;1448;p102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9" name="Google Shape;1449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▦ </a:t>
            </a:r>
            <a:r>
              <a:rPr lang="ko" sz="2600" b="1">
                <a:solidFill>
                  <a:srgbClr val="3A3A3C"/>
                </a:solidFill>
              </a:rPr>
              <a:t>관리자페이지</a:t>
            </a:r>
            <a:r>
              <a:rPr lang="ko" sz="2000" b="1">
                <a:solidFill>
                  <a:srgbClr val="3A3A3C"/>
                </a:solidFill>
              </a:rPr>
              <a:t>(로그인)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55" name="Google Shape;1455;p103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03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57" name="Google Shape;1457;p103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58" name="Google Shape;1458;p103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59" name="Google Shape;1459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0" name="Google Shape;146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575" y="1211700"/>
            <a:ext cx="2706386" cy="32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103"/>
          <p:cNvPicPr preferRelativeResize="0"/>
          <p:nvPr/>
        </p:nvPicPr>
        <p:blipFill rotWithShape="1">
          <a:blip r:embed="rId5">
            <a:alphaModFix/>
          </a:blip>
          <a:srcRect l="1583" r="1272"/>
          <a:stretch/>
        </p:blipFill>
        <p:spPr>
          <a:xfrm>
            <a:off x="5710100" y="1211700"/>
            <a:ext cx="3377475" cy="1017600"/>
          </a:xfrm>
          <a:prstGeom prst="rect">
            <a:avLst/>
          </a:prstGeom>
          <a:noFill/>
          <a:ln w="9525" cap="flat" cmpd="sng">
            <a:solidFill>
              <a:srgbClr val="3A3A3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104"/>
          <p:cNvGrpSpPr/>
          <p:nvPr/>
        </p:nvGrpSpPr>
        <p:grpSpPr>
          <a:xfrm>
            <a:off x="1342716" y="1119440"/>
            <a:ext cx="6458564" cy="3781299"/>
            <a:chOff x="1517725" y="1119434"/>
            <a:chExt cx="6108544" cy="3410878"/>
          </a:xfrm>
        </p:grpSpPr>
        <p:grpSp>
          <p:nvGrpSpPr>
            <p:cNvPr id="1467" name="Google Shape;1467;p104"/>
            <p:cNvGrpSpPr/>
            <p:nvPr/>
          </p:nvGrpSpPr>
          <p:grpSpPr>
            <a:xfrm>
              <a:off x="1517737" y="1123137"/>
              <a:ext cx="6108532" cy="3407175"/>
              <a:chOff x="270000" y="1076275"/>
              <a:chExt cx="6108532" cy="3407175"/>
            </a:xfrm>
          </p:grpSpPr>
          <p:pic>
            <p:nvPicPr>
              <p:cNvPr id="1468" name="Google Shape;1468;p10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70000" y="1076275"/>
                <a:ext cx="6108532" cy="3407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9" name="Google Shape;1469;p10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4050" y="1329852"/>
                <a:ext cx="5388400" cy="30141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70" name="Google Shape;1470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17725" y="1119434"/>
              <a:ext cx="726600" cy="41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1" name="Google Shape;1471;p10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(메인)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72" name="Google Shape;1472;p104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04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sp>
        <p:nvSpPr>
          <p:cNvPr id="1474" name="Google Shape;1474;p104"/>
          <p:cNvSpPr/>
          <p:nvPr/>
        </p:nvSpPr>
        <p:spPr>
          <a:xfrm flipH="1">
            <a:off x="7140800" y="14321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가입한 업체목록 3개</a:t>
            </a:r>
            <a:endParaRPr sz="1100" b="1"/>
          </a:p>
        </p:txBody>
      </p:sp>
      <p:sp>
        <p:nvSpPr>
          <p:cNvPr id="1475" name="Google Shape;1475;p104"/>
          <p:cNvSpPr/>
          <p:nvPr/>
        </p:nvSpPr>
        <p:spPr>
          <a:xfrm flipH="1">
            <a:off x="7205625" y="25455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등록된 공간목록 3개</a:t>
            </a:r>
            <a:endParaRPr sz="1100" b="1"/>
          </a:p>
        </p:txBody>
      </p:sp>
      <p:sp>
        <p:nvSpPr>
          <p:cNvPr id="1476" name="Google Shape;1476;p104"/>
          <p:cNvSpPr/>
          <p:nvPr/>
        </p:nvSpPr>
        <p:spPr>
          <a:xfrm flipH="1">
            <a:off x="7205625" y="3612300"/>
            <a:ext cx="1873200" cy="2922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오늘 등록된 문의사항 3개</a:t>
            </a:r>
            <a:endParaRPr sz="1100" b="1"/>
          </a:p>
        </p:txBody>
      </p:sp>
      <p:sp>
        <p:nvSpPr>
          <p:cNvPr id="1477" name="Google Shape;1477;p104"/>
          <p:cNvSpPr/>
          <p:nvPr/>
        </p:nvSpPr>
        <p:spPr>
          <a:xfrm>
            <a:off x="143375" y="2651800"/>
            <a:ext cx="1260000" cy="627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메인메뉴 사이드바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각 메뉴 클릭 시,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페이지 이동</a:t>
            </a:r>
            <a:endParaRPr sz="1000"/>
          </a:p>
        </p:txBody>
      </p:sp>
      <p:sp>
        <p:nvSpPr>
          <p:cNvPr id="1478" name="Google Shape;1478;p104"/>
          <p:cNvSpPr txBox="1"/>
          <p:nvPr/>
        </p:nvSpPr>
        <p:spPr>
          <a:xfrm>
            <a:off x="161875" y="1199425"/>
            <a:ext cx="11625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관리자 메인페이지 링크</a:t>
            </a:r>
            <a:endParaRPr sz="1000" b="1"/>
          </a:p>
        </p:txBody>
      </p:sp>
      <p:cxnSp>
        <p:nvCxnSpPr>
          <p:cNvPr id="1479" name="Google Shape;1479;p104"/>
          <p:cNvCxnSpPr>
            <a:stCxn id="1478" idx="3"/>
          </p:cNvCxnSpPr>
          <p:nvPr/>
        </p:nvCxnSpPr>
        <p:spPr>
          <a:xfrm rot="10800000" flipH="1">
            <a:off x="1324375" y="1236325"/>
            <a:ext cx="264900" cy="187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0" name="Google Shape;1480;p104"/>
          <p:cNvSpPr txBox="1"/>
          <p:nvPr/>
        </p:nvSpPr>
        <p:spPr>
          <a:xfrm>
            <a:off x="161875" y="1809025"/>
            <a:ext cx="11625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사용자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메인페이지 링크</a:t>
            </a:r>
            <a:endParaRPr sz="1000" b="1"/>
          </a:p>
        </p:txBody>
      </p:sp>
      <p:cxnSp>
        <p:nvCxnSpPr>
          <p:cNvPr id="1481" name="Google Shape;1481;p104"/>
          <p:cNvCxnSpPr>
            <a:stCxn id="1480" idx="3"/>
          </p:cNvCxnSpPr>
          <p:nvPr/>
        </p:nvCxnSpPr>
        <p:spPr>
          <a:xfrm rot="10800000" flipH="1">
            <a:off x="1324375" y="1398025"/>
            <a:ext cx="264900" cy="63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2" name="Google Shape;1482;p104"/>
          <p:cNvCxnSpPr>
            <a:stCxn id="1477" idx="3"/>
          </p:cNvCxnSpPr>
          <p:nvPr/>
        </p:nvCxnSpPr>
        <p:spPr>
          <a:xfrm rot="10800000" flipH="1">
            <a:off x="1403375" y="2479750"/>
            <a:ext cx="208200" cy="486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83" name="Google Shape;1483;p104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484" name="Google Shape;1484;p104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85" name="Google Shape;1485;p10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6" name="Google Shape;1486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0798" y="1751823"/>
            <a:ext cx="1924323" cy="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75" y="1137350"/>
            <a:ext cx="8563124" cy="2849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2" name="Google Shape;1492;p10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(예약관리)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493" name="Google Shape;1493;p105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05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495" name="Google Shape;1495;p105"/>
          <p:cNvGrpSpPr/>
          <p:nvPr/>
        </p:nvGrpSpPr>
        <p:grpSpPr>
          <a:xfrm>
            <a:off x="6298800" y="1137349"/>
            <a:ext cx="2461263" cy="1449826"/>
            <a:chOff x="6298800" y="1137349"/>
            <a:chExt cx="2461263" cy="1449826"/>
          </a:xfrm>
        </p:grpSpPr>
        <p:cxnSp>
          <p:nvCxnSpPr>
            <p:cNvPr id="1496" name="Google Shape;1496;p105"/>
            <p:cNvCxnSpPr>
              <a:stCxn id="1497" idx="1"/>
            </p:cNvCxnSpPr>
            <p:nvPr/>
          </p:nvCxnSpPr>
          <p:spPr>
            <a:xfrm rot="10800000">
              <a:off x="6298800" y="1221450"/>
              <a:ext cx="424500" cy="273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98" name="Google Shape;1498;p105"/>
            <p:cNvSpPr txBox="1"/>
            <p:nvPr/>
          </p:nvSpPr>
          <p:spPr>
            <a:xfrm>
              <a:off x="6653463" y="2108975"/>
              <a:ext cx="2106600" cy="4782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/>
                <a:t>가입한 업체 목록 콤보박스 </a:t>
              </a:r>
              <a:r>
                <a:rPr lang="ko" sz="1000" b="1"/>
                <a:t>선택시 해당 업체건만 확인 가능</a:t>
              </a:r>
              <a:endParaRPr sz="1000" b="1"/>
            </a:p>
          </p:txBody>
        </p:sp>
        <p:pic>
          <p:nvPicPr>
            <p:cNvPr id="1499" name="Google Shape;1499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3299" y="1137349"/>
              <a:ext cx="1966925" cy="971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0" name="Google Shape;1500;p105"/>
          <p:cNvGrpSpPr/>
          <p:nvPr/>
        </p:nvGrpSpPr>
        <p:grpSpPr>
          <a:xfrm>
            <a:off x="3065750" y="2587175"/>
            <a:ext cx="5810277" cy="2191000"/>
            <a:chOff x="3520843" y="2587220"/>
            <a:chExt cx="5352134" cy="1894346"/>
          </a:xfrm>
        </p:grpSpPr>
        <p:pic>
          <p:nvPicPr>
            <p:cNvPr id="1501" name="Google Shape;1501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0843" y="2844267"/>
              <a:ext cx="5352134" cy="1637299"/>
            </a:xfrm>
            <a:prstGeom prst="rect">
              <a:avLst/>
            </a:prstGeom>
            <a:noFill/>
            <a:ln w="9525" cap="flat" cmpd="sng">
              <a:solidFill>
                <a:srgbClr val="4F779D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502" name="Google Shape;1502;p105"/>
            <p:cNvCxnSpPr>
              <a:stCxn id="1498" idx="2"/>
            </p:cNvCxnSpPr>
            <p:nvPr/>
          </p:nvCxnSpPr>
          <p:spPr>
            <a:xfrm flipH="1">
              <a:off x="6892009" y="2587220"/>
              <a:ext cx="903900" cy="359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03" name="Google Shape;1503;p105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04" name="Google Shape;1504;p105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05" name="Google Shape;1505;p1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6" name="Google Shape;1506;p105"/>
          <p:cNvGrpSpPr/>
          <p:nvPr/>
        </p:nvGrpSpPr>
        <p:grpSpPr>
          <a:xfrm>
            <a:off x="357950" y="2647950"/>
            <a:ext cx="2707800" cy="2182450"/>
            <a:chOff x="357950" y="2647950"/>
            <a:chExt cx="2707800" cy="2182450"/>
          </a:xfrm>
        </p:grpSpPr>
        <p:sp>
          <p:nvSpPr>
            <p:cNvPr id="1507" name="Google Shape;1507;p105"/>
            <p:cNvSpPr txBox="1"/>
            <p:nvPr/>
          </p:nvSpPr>
          <p:spPr>
            <a:xfrm>
              <a:off x="357950" y="2647950"/>
              <a:ext cx="2707800" cy="2208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/>
                <a:t>예약번호 선택시 상세페이지 이동</a:t>
              </a:r>
              <a:endParaRPr sz="1200" b="1"/>
            </a:p>
          </p:txBody>
        </p:sp>
        <p:pic>
          <p:nvPicPr>
            <p:cNvPr id="1508" name="Google Shape;1508;p10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2650" y="2886400"/>
              <a:ext cx="2678401" cy="194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4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0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(게시판 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14" name="Google Shape;1514;p106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06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16" name="Google Shape;1516;p106"/>
          <p:cNvPicPr preferRelativeResize="0"/>
          <p:nvPr/>
        </p:nvPicPr>
        <p:blipFill rotWithShape="1">
          <a:blip r:embed="rId3">
            <a:alphaModFix/>
          </a:blip>
          <a:srcRect l="527"/>
          <a:stretch/>
        </p:blipFill>
        <p:spPr>
          <a:xfrm>
            <a:off x="1208375" y="1633576"/>
            <a:ext cx="6727248" cy="25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06"/>
          <p:cNvSpPr txBox="1"/>
          <p:nvPr/>
        </p:nvSpPr>
        <p:spPr>
          <a:xfrm>
            <a:off x="375275" y="114527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공지사항 목록 페이지로 이동</a:t>
            </a:r>
            <a:endParaRPr sz="1100"/>
          </a:p>
        </p:txBody>
      </p:sp>
      <p:cxnSp>
        <p:nvCxnSpPr>
          <p:cNvPr id="1518" name="Google Shape;1518;p106"/>
          <p:cNvCxnSpPr/>
          <p:nvPr/>
        </p:nvCxnSpPr>
        <p:spPr>
          <a:xfrm>
            <a:off x="829475" y="1807675"/>
            <a:ext cx="378900" cy="171600"/>
          </a:xfrm>
          <a:prstGeom prst="bentConnector3">
            <a:avLst>
              <a:gd name="adj1" fmla="val -141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9" name="Google Shape;1519;p106"/>
          <p:cNvSpPr txBox="1"/>
          <p:nvPr/>
        </p:nvSpPr>
        <p:spPr>
          <a:xfrm>
            <a:off x="7608550" y="1302425"/>
            <a:ext cx="1353900" cy="44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쓰기버튼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작성페이지로 이동</a:t>
            </a:r>
            <a:endParaRPr sz="1100"/>
          </a:p>
        </p:txBody>
      </p:sp>
      <p:cxnSp>
        <p:nvCxnSpPr>
          <p:cNvPr id="1520" name="Google Shape;1520;p106"/>
          <p:cNvCxnSpPr/>
          <p:nvPr/>
        </p:nvCxnSpPr>
        <p:spPr>
          <a:xfrm flipH="1">
            <a:off x="7807300" y="1751225"/>
            <a:ext cx="478200" cy="441600"/>
          </a:xfrm>
          <a:prstGeom prst="bentConnector3">
            <a:avLst>
              <a:gd name="adj1" fmla="val -154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1" name="Google Shape;1521;p106"/>
          <p:cNvSpPr txBox="1"/>
          <p:nvPr/>
        </p:nvSpPr>
        <p:spPr>
          <a:xfrm>
            <a:off x="311700" y="3814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문의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문의사항 목록 페이지로 이동</a:t>
            </a:r>
            <a:endParaRPr sz="1100"/>
          </a:p>
        </p:txBody>
      </p:sp>
      <p:sp>
        <p:nvSpPr>
          <p:cNvPr id="1522" name="Google Shape;1522;p106"/>
          <p:cNvSpPr txBox="1"/>
          <p:nvPr/>
        </p:nvSpPr>
        <p:spPr>
          <a:xfrm>
            <a:off x="6983575" y="2511200"/>
            <a:ext cx="2055000" cy="29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최근 작성값 3개</a:t>
            </a:r>
            <a:endParaRPr sz="1100" b="1"/>
          </a:p>
        </p:txBody>
      </p:sp>
      <p:sp>
        <p:nvSpPr>
          <p:cNvPr id="1523" name="Google Shape;1523;p106"/>
          <p:cNvSpPr txBox="1"/>
          <p:nvPr/>
        </p:nvSpPr>
        <p:spPr>
          <a:xfrm>
            <a:off x="6983575" y="3424100"/>
            <a:ext cx="2055000" cy="294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문의 중 미답변 목록만 출력</a:t>
            </a:r>
            <a:endParaRPr sz="1100" b="1"/>
          </a:p>
        </p:txBody>
      </p:sp>
      <p:cxnSp>
        <p:nvCxnSpPr>
          <p:cNvPr id="1524" name="Google Shape;1524;p106"/>
          <p:cNvCxnSpPr>
            <a:stCxn id="1521" idx="0"/>
          </p:cNvCxnSpPr>
          <p:nvPr/>
        </p:nvCxnSpPr>
        <p:spPr>
          <a:xfrm rot="10800000" flipH="1">
            <a:off x="1087950" y="3105225"/>
            <a:ext cx="141000" cy="70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25" name="Google Shape;152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3754151"/>
            <a:ext cx="4572001" cy="950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106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27" name="Google Shape;1527;p106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28" name="Google Shape;1528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9" name="Google Shape;1529;p106"/>
          <p:cNvSpPr/>
          <p:nvPr/>
        </p:nvSpPr>
        <p:spPr>
          <a:xfrm>
            <a:off x="4142750" y="3237675"/>
            <a:ext cx="485700" cy="44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0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(공지사항 게시판)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35" name="Google Shape;1535;p107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07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37" name="Google Shape;153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13" y="1074025"/>
            <a:ext cx="8361375" cy="30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07"/>
          <p:cNvSpPr txBox="1"/>
          <p:nvPr/>
        </p:nvSpPr>
        <p:spPr>
          <a:xfrm>
            <a:off x="7684750" y="1759625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공지사항 쓰기버튼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작성페이지로 이동</a:t>
            </a:r>
            <a:endParaRPr sz="1100"/>
          </a:p>
        </p:txBody>
      </p:sp>
      <p:cxnSp>
        <p:nvCxnSpPr>
          <p:cNvPr id="1539" name="Google Shape;1539;p107"/>
          <p:cNvCxnSpPr/>
          <p:nvPr/>
        </p:nvCxnSpPr>
        <p:spPr>
          <a:xfrm rot="10800000">
            <a:off x="8373900" y="1560025"/>
            <a:ext cx="338400" cy="1839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0" name="Google Shape;1540;p107"/>
          <p:cNvSpPr txBox="1"/>
          <p:nvPr/>
        </p:nvSpPr>
        <p:spPr>
          <a:xfrm>
            <a:off x="1449600" y="3002225"/>
            <a:ext cx="193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1" name="Google Shape;154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96" y="2721000"/>
            <a:ext cx="3468400" cy="2148124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42" name="Google Shape;1542;p107"/>
          <p:cNvCxnSpPr/>
          <p:nvPr/>
        </p:nvCxnSpPr>
        <p:spPr>
          <a:xfrm>
            <a:off x="2891850" y="2568075"/>
            <a:ext cx="596100" cy="154500"/>
          </a:xfrm>
          <a:prstGeom prst="bentConnector3">
            <a:avLst>
              <a:gd name="adj1" fmla="val 102453"/>
            </a:avLst>
          </a:prstGeom>
          <a:noFill/>
          <a:ln w="9525" cap="flat" cmpd="sng">
            <a:solidFill>
              <a:srgbClr val="4F779D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43" name="Google Shape;1543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875" y="2733250"/>
            <a:ext cx="4287925" cy="2135875"/>
          </a:xfrm>
          <a:prstGeom prst="rect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44" name="Google Shape;1544;p107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45" name="Google Shape;1545;p107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46" name="Google Shape;1546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7" name="Google Shape;1547;p107"/>
          <p:cNvSpPr txBox="1"/>
          <p:nvPr/>
        </p:nvSpPr>
        <p:spPr>
          <a:xfrm>
            <a:off x="2599000" y="4636800"/>
            <a:ext cx="1973100" cy="250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수정, 삭제, 목록으로 가기 버튼</a:t>
            </a:r>
            <a:endParaRPr sz="1000" b="1"/>
          </a:p>
        </p:txBody>
      </p:sp>
      <p:cxnSp>
        <p:nvCxnSpPr>
          <p:cNvPr id="1548" name="Google Shape;1548;p107"/>
          <p:cNvCxnSpPr/>
          <p:nvPr/>
        </p:nvCxnSpPr>
        <p:spPr>
          <a:xfrm flipH="1">
            <a:off x="1214200" y="4762050"/>
            <a:ext cx="1384800" cy="21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9" name="Google Shape;1549;p107"/>
          <p:cNvCxnSpPr>
            <a:stCxn id="1538" idx="2"/>
          </p:cNvCxnSpPr>
          <p:nvPr/>
        </p:nvCxnSpPr>
        <p:spPr>
          <a:xfrm flipH="1">
            <a:off x="8322400" y="2208425"/>
            <a:ext cx="39300" cy="521400"/>
          </a:xfrm>
          <a:prstGeom prst="straightConnector1">
            <a:avLst/>
          </a:prstGeom>
          <a:noFill/>
          <a:ln w="9525" cap="flat" cmpd="sng">
            <a:solidFill>
              <a:srgbClr val="4F779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0" name="Google Shape;1550;p107"/>
          <p:cNvSpPr txBox="1"/>
          <p:nvPr/>
        </p:nvSpPr>
        <p:spPr>
          <a:xfrm>
            <a:off x="5658100" y="4410275"/>
            <a:ext cx="1773900" cy="428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사진첨부</a:t>
            </a:r>
            <a:r>
              <a:rPr lang="ko" sz="1100"/>
              <a:t> 가능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저장, 목록</a:t>
            </a:r>
            <a:r>
              <a:rPr lang="ko" sz="1100"/>
              <a:t>으로 가기 버튼</a:t>
            </a:r>
            <a:endParaRPr sz="1100"/>
          </a:p>
        </p:txBody>
      </p:sp>
      <p:cxnSp>
        <p:nvCxnSpPr>
          <p:cNvPr id="1551" name="Google Shape;1551;p107"/>
          <p:cNvCxnSpPr>
            <a:stCxn id="1550" idx="1"/>
          </p:cNvCxnSpPr>
          <p:nvPr/>
        </p:nvCxnSpPr>
        <p:spPr>
          <a:xfrm rot="10800000">
            <a:off x="5187700" y="4540025"/>
            <a:ext cx="470400" cy="8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2" name="Google Shape;1552;p107"/>
          <p:cNvCxnSpPr>
            <a:stCxn id="1550" idx="1"/>
          </p:cNvCxnSpPr>
          <p:nvPr/>
        </p:nvCxnSpPr>
        <p:spPr>
          <a:xfrm flipH="1">
            <a:off x="5187700" y="4624325"/>
            <a:ext cx="470400" cy="7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(문의게시판)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58" name="Google Shape;1558;p108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108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60" name="Google Shape;156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9300"/>
            <a:ext cx="8839198" cy="1622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08"/>
          <p:cNvSpPr/>
          <p:nvPr/>
        </p:nvSpPr>
        <p:spPr>
          <a:xfrm>
            <a:off x="4142767" y="1682450"/>
            <a:ext cx="367800" cy="287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108"/>
          <p:cNvSpPr/>
          <p:nvPr/>
        </p:nvSpPr>
        <p:spPr>
          <a:xfrm>
            <a:off x="4164842" y="1987250"/>
            <a:ext cx="367800" cy="287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3" name="Google Shape;1563;p108"/>
          <p:cNvCxnSpPr/>
          <p:nvPr/>
        </p:nvCxnSpPr>
        <p:spPr>
          <a:xfrm rot="5400000">
            <a:off x="919775" y="1949875"/>
            <a:ext cx="588600" cy="412200"/>
          </a:xfrm>
          <a:prstGeom prst="bentConnector3">
            <a:avLst>
              <a:gd name="adj1" fmla="val 249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564" name="Google Shape;1564;p108"/>
          <p:cNvCxnSpPr/>
          <p:nvPr/>
        </p:nvCxnSpPr>
        <p:spPr>
          <a:xfrm>
            <a:off x="4797650" y="2163350"/>
            <a:ext cx="367800" cy="279600"/>
          </a:xfrm>
          <a:prstGeom prst="bentConnector3">
            <a:avLst>
              <a:gd name="adj1" fmla="val 98036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565" name="Google Shape;15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0" y="2451425"/>
            <a:ext cx="4327200" cy="24480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6" name="Google Shape;15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2451425"/>
            <a:ext cx="4327200" cy="24480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567" name="Google Shape;1567;p108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68" name="Google Shape;1568;p108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69" name="Google Shape;1569;p1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0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(업체관리)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75" name="Google Shape;1575;p109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09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577" name="Google Shape;1577;p109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78" name="Google Shape;1578;p109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9" name="Google Shape;1579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0" name="Google Shape;158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000" y="1248025"/>
            <a:ext cx="7203085" cy="30545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1" name="Google Shape;1581;p109"/>
          <p:cNvCxnSpPr>
            <a:stCxn id="1582" idx="0"/>
          </p:cNvCxnSpPr>
          <p:nvPr/>
        </p:nvCxnSpPr>
        <p:spPr>
          <a:xfrm rot="-5400000">
            <a:off x="1261525" y="1034075"/>
            <a:ext cx="60900" cy="7764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3" name="Google Shape;1583;p109"/>
          <p:cNvSpPr txBox="1"/>
          <p:nvPr/>
        </p:nvSpPr>
        <p:spPr>
          <a:xfrm>
            <a:off x="127250" y="3052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공간현황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공간 목록 페이지로 이동</a:t>
            </a:r>
            <a:endParaRPr sz="1100"/>
          </a:p>
        </p:txBody>
      </p:sp>
      <p:sp>
        <p:nvSpPr>
          <p:cNvPr id="1584" name="Google Shape;1584;p109"/>
          <p:cNvSpPr txBox="1"/>
          <p:nvPr/>
        </p:nvSpPr>
        <p:spPr>
          <a:xfrm>
            <a:off x="7456150" y="1290500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업체 목록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최근 가입 수 5개</a:t>
            </a:r>
            <a:endParaRPr sz="1100"/>
          </a:p>
        </p:txBody>
      </p:sp>
      <p:sp>
        <p:nvSpPr>
          <p:cNvPr id="1585" name="Google Shape;1585;p109"/>
          <p:cNvSpPr txBox="1"/>
          <p:nvPr/>
        </p:nvSpPr>
        <p:spPr>
          <a:xfrm>
            <a:off x="7456150" y="2662100"/>
            <a:ext cx="1353900" cy="448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4F77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공간목록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최근 등록수 5개</a:t>
            </a:r>
            <a:endParaRPr sz="1100"/>
          </a:p>
        </p:txBody>
      </p:sp>
      <p:cxnSp>
        <p:nvCxnSpPr>
          <p:cNvPr id="1586" name="Google Shape;1586;p109"/>
          <p:cNvCxnSpPr>
            <a:stCxn id="1583" idx="0"/>
          </p:cNvCxnSpPr>
          <p:nvPr/>
        </p:nvCxnSpPr>
        <p:spPr>
          <a:xfrm rot="-5400000">
            <a:off x="1185350" y="2557875"/>
            <a:ext cx="213000" cy="7767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2" name="Google Shape;1582;p109"/>
          <p:cNvSpPr txBox="1"/>
          <p:nvPr/>
        </p:nvSpPr>
        <p:spPr>
          <a:xfrm>
            <a:off x="127525" y="1452725"/>
            <a:ext cx="1552500" cy="662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/>
              <a:t>업체현황 게시판 링크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클릭시 업체현황 목록 페이지로 이동</a:t>
            </a:r>
            <a:endParaRPr sz="1100"/>
          </a:p>
        </p:txBody>
      </p:sp>
      <p:sp>
        <p:nvSpPr>
          <p:cNvPr id="1587" name="Google Shape;1587;p109"/>
          <p:cNvSpPr/>
          <p:nvPr/>
        </p:nvSpPr>
        <p:spPr>
          <a:xfrm>
            <a:off x="4831825" y="1559975"/>
            <a:ext cx="1221600" cy="116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17" y="1026050"/>
            <a:ext cx="8895399" cy="25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1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(업체목록)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594" name="Google Shape;1594;p110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10"/>
          <p:cNvSpPr/>
          <p:nvPr/>
        </p:nvSpPr>
        <p:spPr>
          <a:xfrm>
            <a:off x="3574200" y="1496375"/>
            <a:ext cx="1346700" cy="1947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110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pic>
        <p:nvPicPr>
          <p:cNvPr id="1597" name="Google Shape;159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950" y="2669908"/>
            <a:ext cx="3086100" cy="22241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8" name="Google Shape;1598;p110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599" name="Google Shape;1599;p110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00" name="Google Shape;1600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01" name="Google Shape;1601;p110"/>
          <p:cNvCxnSpPr/>
          <p:nvPr/>
        </p:nvCxnSpPr>
        <p:spPr>
          <a:xfrm>
            <a:off x="1686650" y="2439875"/>
            <a:ext cx="461700" cy="249300"/>
          </a:xfrm>
          <a:prstGeom prst="bentConnector3">
            <a:avLst>
              <a:gd name="adj1" fmla="val 103151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2" name="Google Shape;1602;p110"/>
          <p:cNvCxnSpPr>
            <a:stCxn id="1595" idx="2"/>
            <a:endCxn id="1603" idx="1"/>
          </p:cNvCxnSpPr>
          <p:nvPr/>
        </p:nvCxnSpPr>
        <p:spPr>
          <a:xfrm>
            <a:off x="4247550" y="3443675"/>
            <a:ext cx="588900" cy="338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4" name="Google Shape;160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796" y="4342241"/>
            <a:ext cx="1991775" cy="504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05" name="Google Shape;1605;p110"/>
          <p:cNvCxnSpPr/>
          <p:nvPr/>
        </p:nvCxnSpPr>
        <p:spPr>
          <a:xfrm>
            <a:off x="2073525" y="4652600"/>
            <a:ext cx="1905000" cy="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03" name="Google Shape;1603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6446" y="3314658"/>
            <a:ext cx="4214900" cy="934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1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4F779D"/>
                </a:solidFill>
              </a:rPr>
              <a:t>▤ </a:t>
            </a:r>
            <a:r>
              <a:rPr lang="ko" sz="2600" b="1">
                <a:solidFill>
                  <a:srgbClr val="3A3A3C"/>
                </a:solidFill>
              </a:rPr>
              <a:t>관리자 페이지</a:t>
            </a:r>
            <a:r>
              <a:rPr lang="ko" sz="2000" b="1">
                <a:solidFill>
                  <a:srgbClr val="3A3A3C"/>
                </a:solidFill>
              </a:rPr>
              <a:t>(공간목록)</a:t>
            </a:r>
            <a:endParaRPr sz="2000">
              <a:solidFill>
                <a:srgbClr val="3A3A3C"/>
              </a:solidFill>
            </a:endParaRPr>
          </a:p>
        </p:txBody>
      </p:sp>
      <p:sp>
        <p:nvSpPr>
          <p:cNvPr id="1611" name="Google Shape;1611;p111"/>
          <p:cNvSpPr/>
          <p:nvPr/>
        </p:nvSpPr>
        <p:spPr>
          <a:xfrm>
            <a:off x="0" y="958500"/>
            <a:ext cx="9144000" cy="1008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11"/>
          <p:cNvSpPr txBox="1"/>
          <p:nvPr/>
        </p:nvSpPr>
        <p:spPr>
          <a:xfrm>
            <a:off x="6094200" y="0"/>
            <a:ext cx="3029100" cy="10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</a:t>
            </a:r>
            <a:r>
              <a:rPr lang="ko" sz="1000" b="1">
                <a:solidFill>
                  <a:srgbClr val="3A3A3C"/>
                </a:solidFill>
              </a:rPr>
              <a:t> </a:t>
            </a:r>
            <a:r>
              <a:rPr lang="ko" sz="1000" b="1">
                <a:solidFill>
                  <a:srgbClr val="4F779D"/>
                </a:solidFill>
              </a:rPr>
              <a:t>개발목적 및 요구사항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개발환경 및 일정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▧ 프로젝트 구조</a:t>
            </a:r>
            <a:endParaRPr sz="1000" b="1">
              <a:solidFill>
                <a:srgbClr val="4F779D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A3A3C"/>
                </a:solidFill>
              </a:rPr>
              <a:t>▩</a:t>
            </a:r>
            <a:r>
              <a:rPr lang="ko" sz="1000" b="1">
                <a:solidFill>
                  <a:srgbClr val="4F779D"/>
                </a:solidFill>
              </a:rPr>
              <a:t> </a:t>
            </a:r>
            <a:r>
              <a:rPr lang="ko" sz="1000" b="1">
                <a:solidFill>
                  <a:srgbClr val="3A3A3C"/>
                </a:solidFill>
              </a:rPr>
              <a:t>UI 및 기능</a:t>
            </a:r>
            <a:endParaRPr sz="1000" b="1">
              <a:solidFill>
                <a:srgbClr val="3A3A3C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4F779D"/>
                </a:solidFill>
              </a:rPr>
              <a:t>▨ 후기 및 Q&amp;A</a:t>
            </a:r>
            <a:endParaRPr sz="1000" b="1">
              <a:solidFill>
                <a:srgbClr val="4F779D"/>
              </a:solidFill>
            </a:endParaRPr>
          </a:p>
        </p:txBody>
      </p:sp>
      <p:grpSp>
        <p:nvGrpSpPr>
          <p:cNvPr id="1613" name="Google Shape;1613;p111"/>
          <p:cNvGrpSpPr/>
          <p:nvPr/>
        </p:nvGrpSpPr>
        <p:grpSpPr>
          <a:xfrm>
            <a:off x="0" y="4636800"/>
            <a:ext cx="9144000" cy="379475"/>
            <a:chOff x="0" y="4636800"/>
            <a:chExt cx="9144000" cy="379475"/>
          </a:xfrm>
        </p:grpSpPr>
        <p:sp>
          <p:nvSpPr>
            <p:cNvPr id="1614" name="Google Shape;1614;p111"/>
            <p:cNvSpPr/>
            <p:nvPr/>
          </p:nvSpPr>
          <p:spPr>
            <a:xfrm>
              <a:off x="0" y="4915475"/>
              <a:ext cx="9144000" cy="100800"/>
            </a:xfrm>
            <a:prstGeom prst="rect">
              <a:avLst/>
            </a:prstGeom>
            <a:solidFill>
              <a:srgbClr val="6FA8DC"/>
            </a:solidFill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15" name="Google Shape;1615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4585" y="4636800"/>
              <a:ext cx="1116001" cy="280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6" name="Google Shape;1616;p111"/>
          <p:cNvGrpSpPr/>
          <p:nvPr/>
        </p:nvGrpSpPr>
        <p:grpSpPr>
          <a:xfrm>
            <a:off x="152395" y="1211671"/>
            <a:ext cx="8667399" cy="2872121"/>
            <a:chOff x="152400" y="1211700"/>
            <a:chExt cx="9145720" cy="3272700"/>
          </a:xfrm>
        </p:grpSpPr>
        <p:pic>
          <p:nvPicPr>
            <p:cNvPr id="1617" name="Google Shape;1617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211700"/>
              <a:ext cx="7731601" cy="32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Google Shape;1618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96245" y="1357733"/>
              <a:ext cx="1501875" cy="3011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9" name="Google Shape;161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025" y="1098256"/>
            <a:ext cx="1988100" cy="378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0" name="Google Shape;1620;p111"/>
          <p:cNvGrpSpPr/>
          <p:nvPr/>
        </p:nvGrpSpPr>
        <p:grpSpPr>
          <a:xfrm>
            <a:off x="2632491" y="4236175"/>
            <a:ext cx="2935959" cy="572700"/>
            <a:chOff x="2632491" y="4236175"/>
            <a:chExt cx="2935959" cy="572700"/>
          </a:xfrm>
        </p:grpSpPr>
        <p:pic>
          <p:nvPicPr>
            <p:cNvPr id="1621" name="Google Shape;1621;p111"/>
            <p:cNvPicPr preferRelativeResize="0"/>
            <p:nvPr/>
          </p:nvPicPr>
          <p:blipFill rotWithShape="1">
            <a:blip r:embed="rId7">
              <a:alphaModFix/>
            </a:blip>
            <a:srcRect t="29017"/>
            <a:stretch/>
          </p:blipFill>
          <p:spPr>
            <a:xfrm>
              <a:off x="2632491" y="4236175"/>
              <a:ext cx="2689434" cy="57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622" name="Google Shape;1622;p111"/>
            <p:cNvCxnSpPr/>
            <p:nvPr/>
          </p:nvCxnSpPr>
          <p:spPr>
            <a:xfrm flipH="1">
              <a:off x="5158050" y="4703875"/>
              <a:ext cx="410400" cy="7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623" name="Google Shape;1623;p111"/>
          <p:cNvCxnSpPr/>
          <p:nvPr/>
        </p:nvCxnSpPr>
        <p:spPr>
          <a:xfrm rot="10800000" flipH="1">
            <a:off x="3311275" y="1280200"/>
            <a:ext cx="2200200" cy="647700"/>
          </a:xfrm>
          <a:prstGeom prst="bentConnector3">
            <a:avLst>
              <a:gd name="adj1" fmla="val 1939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4239</Words>
  <Application>Microsoft Office PowerPoint</Application>
  <PresentationFormat>화면 슬라이드 쇼(16:9)</PresentationFormat>
  <Paragraphs>928</Paragraphs>
  <Slides>102</Slides>
  <Notes>102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3" baseType="lpstr">
      <vt:lpstr>Simple Light</vt:lpstr>
      <vt:lpstr>PowerPoint 프레젠테이션</vt:lpstr>
      <vt:lpstr>PROJECT CONTENTS</vt:lpstr>
      <vt:lpstr>프로젝트 개발 목적 및 요구사항</vt:lpstr>
      <vt:lpstr>▦ 개발 목적</vt:lpstr>
      <vt:lpstr>PowerPoint 프레젠테이션</vt:lpstr>
      <vt:lpstr>PowerPoint 프레젠테이션</vt:lpstr>
      <vt:lpstr>PowerPoint 프레젠테이션</vt:lpstr>
      <vt:lpstr>▦ 개발 목적</vt:lpstr>
      <vt:lpstr>▤ 사용자페이지 요구사항(메인)</vt:lpstr>
      <vt:lpstr>▤ 사용자페이지 요구사항(검색/메뉴)</vt:lpstr>
      <vt:lpstr>▤ 사용자페이지 요구사항(회원 가입과 로그인)</vt:lpstr>
      <vt:lpstr>▤ 사용자페이지 요구사항(공간 등록과 예약)</vt:lpstr>
      <vt:lpstr>▤ 사용자페이지 요구사항(마이페이지)</vt:lpstr>
      <vt:lpstr>▥ 관리자페이지 요구사항</vt:lpstr>
      <vt:lpstr>▥ 관리자페이지 요구사항</vt:lpstr>
      <vt:lpstr>개발환경 및 일정</vt:lpstr>
      <vt:lpstr>▦ 개발 환경</vt:lpstr>
      <vt:lpstr>▥ 역할 분담</vt:lpstr>
      <vt:lpstr>▤ 개발 일정</vt:lpstr>
      <vt:lpstr>프로젝트 구조</vt:lpstr>
      <vt:lpstr>▦ Use-Case-Diagram(사용자)</vt:lpstr>
      <vt:lpstr>▦ Use-Case-Diagram(관리자)</vt:lpstr>
      <vt:lpstr>▥ Entity Relationship</vt:lpstr>
      <vt:lpstr>▦ DB 구조 (Logical)</vt:lpstr>
      <vt:lpstr>▦ DB 구조 (Physical)</vt:lpstr>
      <vt:lpstr>▦ Spring MVC 구조 (일반 회원)</vt:lpstr>
      <vt:lpstr>▦ Spring MVC 구조 (업체 회원)</vt:lpstr>
      <vt:lpstr>▦ Spring MVC 구조 (관리자)</vt:lpstr>
      <vt:lpstr>▤ UML Class Diagram(사용자-메인페이지)</vt:lpstr>
      <vt:lpstr>▤ UML Class Diagram(사용자-검색/리스트/상세페이지)</vt:lpstr>
      <vt:lpstr>▤ UML Class Diagram(회원/업체 회원)</vt:lpstr>
      <vt:lpstr>▤ UML Class Diagram(로그인)</vt:lpstr>
      <vt:lpstr>▤ UML Class Diagram(공간등록/승인)</vt:lpstr>
      <vt:lpstr>▤ UML Class Diagram(공간 예약)</vt:lpstr>
      <vt:lpstr>▤ UML Class Diagram(문의게시판QnA)</vt:lpstr>
      <vt:lpstr>▤ UML Class Diagram(관리자-메인페이지)</vt:lpstr>
      <vt:lpstr>▤ UML Class Diagram(관리자-회원관리)</vt:lpstr>
      <vt:lpstr>▤ UML Class Diagram(관리자-업체관리)</vt:lpstr>
      <vt:lpstr>▤ UML Class Diagram(관리자-통계)</vt:lpstr>
      <vt:lpstr>UI 및 기능</vt:lpstr>
      <vt:lpstr>▦ SITEMAP - 사용자페이지</vt:lpstr>
      <vt:lpstr>▥ 사용자페이지(메인전체페이지)</vt:lpstr>
      <vt:lpstr>▥ 사용자페이지(상단 부분)</vt:lpstr>
      <vt:lpstr>▥ 사용자페이지(회원별 상단 메뉴 변화)</vt:lpstr>
      <vt:lpstr>▥ 사용자페이지(중간 부분)</vt:lpstr>
      <vt:lpstr>▥ 사용자페이지(하단 부분)</vt:lpstr>
      <vt:lpstr>▥ 사용자페이지(검색 페이지)</vt:lpstr>
      <vt:lpstr>▥ 사용자페이지(공간 상세 페이지 [1/2])</vt:lpstr>
      <vt:lpstr>▥ 사용자페이지(공간 상세 페이지 [1/2])</vt:lpstr>
      <vt:lpstr>▥ 사용자페이지(공간 상세 페이지 [2/2])</vt:lpstr>
      <vt:lpstr>▥ 사용자페이지(공지사항)</vt:lpstr>
      <vt:lpstr>▥ 사용자페이지(회원가입시 회원유형선택)</vt:lpstr>
      <vt:lpstr>▥ 사용자페이지(약관동의)</vt:lpstr>
      <vt:lpstr>▥ 사용자페이지(회원가입)</vt:lpstr>
      <vt:lpstr>▥ 사용자페이지(로그인)</vt:lpstr>
      <vt:lpstr>▥ 사용자페이지(아이디 찾기)</vt:lpstr>
      <vt:lpstr>▥ 사용자페이지(비밀번호 찾기 &amp; 수정)</vt:lpstr>
      <vt:lpstr>▥ 사용자페이지(공간 상세 페이지 - 예약하기)</vt:lpstr>
      <vt:lpstr>▥ 사용자페이지(예약 페이지[1/2])</vt:lpstr>
      <vt:lpstr>▥ 사용자페이지(예약 페이지[2/2])</vt:lpstr>
      <vt:lpstr>▥ 사용자페이지(예약 완료 페이지)</vt:lpstr>
      <vt:lpstr>▥ 사용자페이지(마이 페이지)</vt:lpstr>
      <vt:lpstr>▥ 사용자페이지(마이 페이지)</vt:lpstr>
      <vt:lpstr>▥ 사용자페이지(예약 목록)</vt:lpstr>
      <vt:lpstr>▥ 사용자페이지(공간 상세 페이지 - 찜하기)</vt:lpstr>
      <vt:lpstr>▥ 사용자페이지(마이 페이지)</vt:lpstr>
      <vt:lpstr>▥ 사용자페이지(마이 페이지)</vt:lpstr>
      <vt:lpstr>▥ 사용자페이지(찜 목록)</vt:lpstr>
      <vt:lpstr>▥ 사용자페이지(마이 페이지)</vt:lpstr>
      <vt:lpstr>▥ 사용자페이지(내 정보)</vt:lpstr>
      <vt:lpstr>▥ 사용자페이지(회원정보 수정 / 탈퇴)</vt:lpstr>
      <vt:lpstr>▥ 사용자페이지(문의 게시판 [1/2])</vt:lpstr>
      <vt:lpstr>▥ 사용자페이지(문의 게시판 [2/2])</vt:lpstr>
      <vt:lpstr>▥ 사용자페이지(문의 게시판 - 상세보기)</vt:lpstr>
      <vt:lpstr>▥ 사용자페이지(문의 게시판 - 수정)</vt:lpstr>
      <vt:lpstr>▥ 사용자페이지(자주 묻는 질문)</vt:lpstr>
      <vt:lpstr>▥ 사용자페이지(회원가입 시 회원유형선택)</vt:lpstr>
      <vt:lpstr>▥ 사용자페이지(업체 약관동의)</vt:lpstr>
      <vt:lpstr>▥ 사용자페이지(업체 회원가입)</vt:lpstr>
      <vt:lpstr>▥ 사용자페이지(메인 페이지-업체)</vt:lpstr>
      <vt:lpstr>▥ 사용자페이지(업체 마이 페이지[1/3])</vt:lpstr>
      <vt:lpstr>▥ 사용자페이지(업체 공간목록)</vt:lpstr>
      <vt:lpstr>▥ 사용자페이지(업체 공간등록)</vt:lpstr>
      <vt:lpstr>▥ 사용자페이지(업체 공간수정)</vt:lpstr>
      <vt:lpstr>▥ 사용자페이지(업체 마이 페이지[2/3])</vt:lpstr>
      <vt:lpstr>▥ 사용자페이지(업체 마이페이지 - 예약현황)</vt:lpstr>
      <vt:lpstr>▥ 사용자페이지(업체 마이 페이지[3/3])</vt:lpstr>
      <vt:lpstr>▥ 사용자페이지(업체 마이페이지 - 내정보)</vt:lpstr>
      <vt:lpstr>▥ 사용자페이지(업체 마이페이지 - 내정보 - 수정)</vt:lpstr>
      <vt:lpstr>▦ SITEMAP - 관리자페이지</vt:lpstr>
      <vt:lpstr>▦ 관리자페이지(로그인)</vt:lpstr>
      <vt:lpstr>▤ 관리자 페이지(메인)</vt:lpstr>
      <vt:lpstr>▤ 관리자 페이지(예약관리)</vt:lpstr>
      <vt:lpstr>▤ 관리자 페이지(게시판 관리)</vt:lpstr>
      <vt:lpstr>▤ 관리자 페이지(공지사항 게시판)</vt:lpstr>
      <vt:lpstr>▤ 관리자 페이지(문의게시판)</vt:lpstr>
      <vt:lpstr>▤ 관리자 페이지(업체관리)</vt:lpstr>
      <vt:lpstr>▤ 관리자 페이지(업체목록)</vt:lpstr>
      <vt:lpstr>▤ 관리자 페이지(공간목록)</vt:lpstr>
      <vt:lpstr>▤ 관리자 페이지(회원관리)</vt:lpstr>
      <vt:lpstr>▤ 관리자 페이지(통계)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ellinstar</cp:lastModifiedBy>
  <cp:revision>5</cp:revision>
  <dcterms:modified xsi:type="dcterms:W3CDTF">2019-01-17T06:41:56Z</dcterms:modified>
</cp:coreProperties>
</file>